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6"/>
  </p:notesMasterIdLst>
  <p:sldIdLst>
    <p:sldId id="605" r:id="rId2"/>
    <p:sldId id="616" r:id="rId3"/>
    <p:sldId id="671" r:id="rId4"/>
    <p:sldId id="672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99"/>
    <a:srgbClr val="000000"/>
    <a:srgbClr val="66FFFF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10" autoAdjust="0"/>
    <p:restoredTop sz="94660"/>
  </p:normalViewPr>
  <p:slideViewPr>
    <p:cSldViewPr>
      <p:cViewPr varScale="1">
        <p:scale>
          <a:sx n="77" d="100"/>
          <a:sy n="77" d="100"/>
        </p:scale>
        <p:origin x="14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7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7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7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70CBED-3AFA-441F-9267-65BC420FD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232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AD2DF-BCFA-48F0-91A5-8404A04CE44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uk-UA" smtClean="0"/>
          </a:p>
        </p:txBody>
      </p:sp>
      <p:sp>
        <p:nvSpPr>
          <p:cNvPr id="1065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D3FBFD-CCD1-418B-967B-D5997431D54A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71104-B9BD-411D-9977-D396A15ECE50}" type="slidenum">
              <a:rPr lang="ru-RU"/>
              <a:pPr/>
              <a:t>3</a:t>
            </a:fld>
            <a:endParaRPr lang="ru-RU"/>
          </a:p>
        </p:txBody>
      </p:sp>
      <p:sp>
        <p:nvSpPr>
          <p:cNvPr id="67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277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7277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CF71E5D-5FF8-4D46-85AF-36AD0F0826CA}" type="slidenum">
              <a:rPr lang="ru-RU" sz="1200"/>
              <a:pPr algn="r"/>
              <a:t>3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05921-57A2-4B24-A1A5-25C649229215}" type="slidenum">
              <a:rPr lang="ru-RU"/>
              <a:pPr/>
              <a:t>4</a:t>
            </a:fld>
            <a:endParaRPr lang="ru-RU"/>
          </a:p>
        </p:txBody>
      </p:sp>
      <p:sp>
        <p:nvSpPr>
          <p:cNvPr id="6748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481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7482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5C11F81-AB47-4117-8FF1-01D6C7B2D4F3}" type="slidenum">
              <a:rPr lang="ru-RU" sz="1200"/>
              <a:pPr algn="r"/>
              <a:t>4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noProof="0" dirty="0" err="1" smtClean="0"/>
              <a:t>Образец</a:t>
            </a:r>
            <a:r>
              <a:rPr lang="uk-UA" noProof="0" dirty="0" smtClean="0"/>
              <a:t> заголовка</a:t>
            </a:r>
            <a:endParaRPr lang="uk-UA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noProof="0" dirty="0" err="1" smtClean="0"/>
              <a:t>Образец</a:t>
            </a:r>
            <a:r>
              <a:rPr lang="uk-UA" noProof="0" dirty="0" smtClean="0"/>
              <a:t> </a:t>
            </a:r>
            <a:r>
              <a:rPr lang="uk-UA" noProof="0" dirty="0" err="1" smtClean="0"/>
              <a:t>подзаголовка</a:t>
            </a:r>
            <a:endParaRPr lang="uk-UA" noProof="0" dirty="0"/>
          </a:p>
        </p:txBody>
      </p:sp>
      <p:sp>
        <p:nvSpPr>
          <p:cNvPr id="7" name="WordArt 225"/>
          <p:cNvSpPr>
            <a:spLocks noChangeArrowheads="1" noChangeShapeType="1" noTextEdit="1"/>
          </p:cNvSpPr>
          <p:nvPr userDrawn="1"/>
        </p:nvSpPr>
        <p:spPr bwMode="auto">
          <a:xfrm>
            <a:off x="152400" y="1143000"/>
            <a:ext cx="762000" cy="114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1200" kern="10">
              <a:ln w="9525">
                <a:solidFill>
                  <a:srgbClr val="000080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folHlink"/>
                  </a:gs>
                  <a:gs pos="100000">
                    <a:schemeClr val="tx1"/>
                  </a:gs>
                </a:gsLst>
                <a:lin ang="5400000" scaled="1"/>
              </a:gradFill>
              <a:effectLst>
                <a:outerShdw dist="35921" dir="2700000" algn="ctr" rotWithShape="0">
                  <a:schemeClr val="bg1"/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55480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uk-UA" noProof="0" dirty="0" err="1" smtClean="0"/>
              <a:t>Образец</a:t>
            </a:r>
            <a:r>
              <a:rPr lang="uk-UA" noProof="0" dirty="0" smtClean="0"/>
              <a:t> заголовка</a:t>
            </a:r>
            <a:endParaRPr lang="uk-UA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 algn="just">
              <a:spcBef>
                <a:spcPts val="0"/>
              </a:spcBef>
              <a:buNone/>
              <a:defRPr sz="2400">
                <a:latin typeface="Arial" pitchFamily="34" charset="0"/>
                <a:cs typeface="Arial" pitchFamily="34" charset="0"/>
              </a:defRPr>
            </a:lvl1pPr>
            <a:lvl2pPr>
              <a:spcBef>
                <a:spcPts val="0"/>
              </a:spcBef>
              <a:defRPr sz="2400">
                <a:latin typeface="Arial" pitchFamily="34" charset="0"/>
                <a:cs typeface="Arial" pitchFamily="34" charset="0"/>
              </a:defRPr>
            </a:lvl2pPr>
            <a:lvl3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3pPr>
            <a:lvl4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4pPr>
            <a:lvl5pPr>
              <a:spcBef>
                <a:spcPts val="0"/>
              </a:spcBef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uk-UA" noProof="0" dirty="0" err="1" smtClean="0"/>
              <a:t>Образец</a:t>
            </a:r>
            <a:r>
              <a:rPr lang="uk-UA" noProof="0" dirty="0" smtClean="0"/>
              <a:t> </a:t>
            </a:r>
            <a:r>
              <a:rPr lang="uk-UA" noProof="0" dirty="0" err="1" smtClean="0"/>
              <a:t>текста</a:t>
            </a:r>
            <a:endParaRPr lang="uk-UA" noProof="0" dirty="0" smtClean="0"/>
          </a:p>
          <a:p>
            <a:pPr lvl="1"/>
            <a:r>
              <a:rPr lang="uk-UA" noProof="0" dirty="0" err="1" smtClean="0"/>
              <a:t>Второй</a:t>
            </a:r>
            <a:r>
              <a:rPr lang="uk-UA" noProof="0" dirty="0" smtClean="0"/>
              <a:t> </a:t>
            </a:r>
            <a:r>
              <a:rPr lang="uk-UA" noProof="0" dirty="0" err="1" smtClean="0"/>
              <a:t>уровень</a:t>
            </a:r>
            <a:endParaRPr lang="uk-UA" noProof="0" dirty="0" smtClean="0"/>
          </a:p>
          <a:p>
            <a:pPr lvl="2"/>
            <a:r>
              <a:rPr lang="uk-UA" noProof="0" dirty="0" err="1" smtClean="0"/>
              <a:t>Третий</a:t>
            </a:r>
            <a:r>
              <a:rPr lang="uk-UA" noProof="0" dirty="0" smtClean="0"/>
              <a:t> </a:t>
            </a:r>
            <a:r>
              <a:rPr lang="uk-UA" noProof="0" dirty="0" err="1" smtClean="0"/>
              <a:t>уровень</a:t>
            </a:r>
            <a:endParaRPr lang="uk-UA" noProof="0" dirty="0" smtClean="0"/>
          </a:p>
          <a:p>
            <a:pPr lvl="3"/>
            <a:r>
              <a:rPr lang="uk-UA" noProof="0" dirty="0" err="1" smtClean="0"/>
              <a:t>Четвертый</a:t>
            </a:r>
            <a:r>
              <a:rPr lang="uk-UA" noProof="0" dirty="0" smtClean="0"/>
              <a:t> </a:t>
            </a:r>
            <a:r>
              <a:rPr lang="uk-UA" noProof="0" dirty="0" err="1" smtClean="0"/>
              <a:t>уровень</a:t>
            </a:r>
            <a:endParaRPr lang="uk-UA" noProof="0" dirty="0" smtClean="0"/>
          </a:p>
          <a:p>
            <a:pPr lvl="4"/>
            <a:r>
              <a:rPr lang="uk-UA" noProof="0" dirty="0" err="1" smtClean="0"/>
              <a:t>Пятый</a:t>
            </a:r>
            <a:r>
              <a:rPr lang="uk-UA" noProof="0" dirty="0" smtClean="0"/>
              <a:t> </a:t>
            </a:r>
            <a:r>
              <a:rPr lang="uk-UA" noProof="0" dirty="0" err="1" smtClean="0"/>
              <a:t>уровень</a:t>
            </a:r>
            <a:endParaRPr lang="uk-UA" noProof="0" dirty="0"/>
          </a:p>
        </p:txBody>
      </p:sp>
      <p:sp>
        <p:nvSpPr>
          <p:cNvPr id="4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35496" y="6412247"/>
            <a:ext cx="234026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uk-UA" dirty="0" smtClean="0"/>
              <a:t>© Л. Ю. Бабінцева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7317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5496" y="6376243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uk-UA" dirty="0" smtClean="0"/>
              <a:t>© Л. Ю. Бабінцева</a:t>
            </a:r>
          </a:p>
        </p:txBody>
      </p:sp>
    </p:spTree>
    <p:extLst>
      <p:ext uri="{BB962C8B-B14F-4D97-AF65-F5344CB8AC3E}">
        <p14:creationId xmlns:p14="http://schemas.microsoft.com/office/powerpoint/2010/main" val="415152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5496" y="6376243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uk-UA" dirty="0" smtClean="0"/>
              <a:t>© Л. Ю. Бабінцева</a:t>
            </a:r>
          </a:p>
        </p:txBody>
      </p:sp>
    </p:spTree>
    <p:extLst>
      <p:ext uri="{BB962C8B-B14F-4D97-AF65-F5344CB8AC3E}">
        <p14:creationId xmlns:p14="http://schemas.microsoft.com/office/powerpoint/2010/main" val="165664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noProof="0" dirty="0" err="1" smtClean="0"/>
              <a:t>Образец</a:t>
            </a:r>
            <a:r>
              <a:rPr lang="uk-UA" noProof="0" dirty="0" smtClean="0"/>
              <a:t> заголовка</a:t>
            </a:r>
            <a:endParaRPr lang="uk-UA" noProof="0" dirty="0"/>
          </a:p>
        </p:txBody>
      </p:sp>
      <p:sp>
        <p:nvSpPr>
          <p:cNvPr id="6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35496" y="6412247"/>
            <a:ext cx="234026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uk-UA" dirty="0" smtClean="0"/>
              <a:t>© Л. Ю. Бабінцева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121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35496" y="6412247"/>
            <a:ext cx="234026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uk-UA" dirty="0" smtClean="0"/>
              <a:t>© Л. Ю. Бабінцева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6114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noProof="0" dirty="0" err="1" smtClean="0"/>
              <a:t>Образец</a:t>
            </a:r>
            <a:r>
              <a:rPr lang="uk-UA" noProof="0" dirty="0" smtClean="0"/>
              <a:t> заголовка</a:t>
            </a:r>
            <a:endParaRPr lang="uk-UA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noProof="0" dirty="0" err="1" smtClean="0"/>
              <a:t>Образец</a:t>
            </a:r>
            <a:r>
              <a:rPr lang="uk-UA" noProof="0" dirty="0" smtClean="0"/>
              <a:t> </a:t>
            </a:r>
            <a:r>
              <a:rPr lang="uk-UA" noProof="0" dirty="0" err="1" smtClean="0"/>
              <a:t>текста</a:t>
            </a:r>
            <a:endParaRPr lang="uk-UA" noProof="0" dirty="0" smtClean="0"/>
          </a:p>
          <a:p>
            <a:pPr lvl="1"/>
            <a:r>
              <a:rPr lang="uk-UA" noProof="0" dirty="0" err="1" smtClean="0"/>
              <a:t>Второй</a:t>
            </a:r>
            <a:r>
              <a:rPr lang="uk-UA" noProof="0" dirty="0" smtClean="0"/>
              <a:t> </a:t>
            </a:r>
            <a:r>
              <a:rPr lang="uk-UA" noProof="0" dirty="0" err="1" smtClean="0"/>
              <a:t>уровень</a:t>
            </a:r>
            <a:endParaRPr lang="uk-UA" noProof="0" dirty="0" smtClean="0"/>
          </a:p>
          <a:p>
            <a:pPr lvl="2"/>
            <a:r>
              <a:rPr lang="uk-UA" noProof="0" dirty="0" err="1" smtClean="0"/>
              <a:t>Третий</a:t>
            </a:r>
            <a:r>
              <a:rPr lang="uk-UA" noProof="0" dirty="0" smtClean="0"/>
              <a:t> </a:t>
            </a:r>
            <a:r>
              <a:rPr lang="uk-UA" noProof="0" dirty="0" err="1" smtClean="0"/>
              <a:t>уровень</a:t>
            </a:r>
            <a:endParaRPr lang="uk-UA" noProof="0" dirty="0" smtClean="0"/>
          </a:p>
          <a:p>
            <a:pPr lvl="3"/>
            <a:r>
              <a:rPr lang="uk-UA" noProof="0" dirty="0" err="1" smtClean="0"/>
              <a:t>Четвертый</a:t>
            </a:r>
            <a:r>
              <a:rPr lang="uk-UA" noProof="0" dirty="0" smtClean="0"/>
              <a:t> </a:t>
            </a:r>
            <a:r>
              <a:rPr lang="uk-UA" noProof="0" dirty="0" err="1" smtClean="0"/>
              <a:t>уровень</a:t>
            </a:r>
            <a:endParaRPr lang="uk-UA" noProof="0" dirty="0" smtClean="0"/>
          </a:p>
          <a:p>
            <a:pPr lvl="4"/>
            <a:r>
              <a:rPr lang="uk-UA" noProof="0" dirty="0" err="1" smtClean="0"/>
              <a:t>Пятый</a:t>
            </a:r>
            <a:r>
              <a:rPr lang="uk-UA" noProof="0" dirty="0" smtClean="0"/>
              <a:t> </a:t>
            </a:r>
            <a:r>
              <a:rPr lang="uk-UA" noProof="0" dirty="0" err="1" smtClean="0"/>
              <a:t>уровень</a:t>
            </a:r>
            <a:endParaRPr lang="uk-UA" noProof="0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34026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uk-UA" dirty="0" smtClean="0"/>
              <a:t>© Л. Ю. Бабінцева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093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9" r:id="rId3"/>
    <p:sldLayoutId id="2147483740" r:id="rId4"/>
    <p:sldLayoutId id="2147483741" r:id="rId5"/>
    <p:sldLayoutId id="2147483742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0" indent="0" algn="just" defTabSz="914400" rtl="0" eaLnBrk="1" latinLnBrk="0" hangingPunct="1"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60848"/>
            <a:ext cx="8229600" cy="4032448"/>
          </a:xfrm>
        </p:spPr>
        <p:txBody>
          <a:bodyPr>
            <a:normAutofit/>
          </a:bodyPr>
          <a:lstStyle/>
          <a:p>
            <a:pPr indent="533400">
              <a:lnSpc>
                <a:spcPct val="110000"/>
              </a:lnSpc>
              <a:defRPr/>
            </a:pPr>
            <a:r>
              <a:rPr lang="uk-UA" sz="2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Перехресні дослідження</a:t>
            </a:r>
            <a:r>
              <a:rPr lang="uk-UA" sz="2600" dirty="0" smtClean="0">
                <a:latin typeface="Arial" charset="0"/>
                <a:cs typeface="Arial" charset="0"/>
              </a:rPr>
              <a:t> забезпечують дослідження статусу захворювань і умов у певний момент часу, але не виявляють ні причини, ні прогресування захворювань.</a:t>
            </a:r>
          </a:p>
          <a:p>
            <a:pPr indent="533400">
              <a:lnSpc>
                <a:spcPct val="110000"/>
              </a:lnSpc>
              <a:defRPr/>
            </a:pPr>
            <a:endParaRPr lang="uk-UA" sz="2600" dirty="0" smtClean="0">
              <a:latin typeface="Arial" charset="0"/>
              <a:cs typeface="Arial" charset="0"/>
            </a:endParaRPr>
          </a:p>
          <a:p>
            <a:pPr indent="533400">
              <a:lnSpc>
                <a:spcPct val="110000"/>
              </a:lnSpc>
              <a:defRPr/>
            </a:pPr>
            <a:r>
              <a:rPr lang="uk-UA" sz="2600" b="1" dirty="0" smtClean="0">
                <a:solidFill>
                  <a:schemeClr val="tx2"/>
                </a:solidFill>
                <a:latin typeface="Arial" charset="0"/>
                <a:cs typeface="Arial" charset="0"/>
              </a:rPr>
              <a:t>Серія випадків</a:t>
            </a:r>
            <a:r>
              <a:rPr lang="uk-UA" sz="2600" dirty="0" smtClean="0">
                <a:latin typeface="Arial" charset="0"/>
                <a:cs typeface="Arial" charset="0"/>
              </a:rPr>
              <a:t> використовується тільки для вивчення питання про подальше дослідженні.</a:t>
            </a:r>
          </a:p>
        </p:txBody>
      </p:sp>
      <p:sp>
        <p:nvSpPr>
          <p:cNvPr id="4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34026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uk-UA" dirty="0" smtClean="0"/>
              <a:t>© Л. Ю. Бабінцева</a:t>
            </a:r>
            <a:endParaRPr lang="uk-UA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13792"/>
            <a:ext cx="86868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dirty="0" smtClean="0"/>
              <a:t>Дизайн дослідження </a:t>
            </a:r>
            <a:br>
              <a:rPr lang="uk-UA" dirty="0" smtClean="0"/>
            </a:br>
            <a:r>
              <a:rPr lang="uk-UA" dirty="0" smtClean="0"/>
              <a:t>в медичних дослідженнях </a:t>
            </a:r>
            <a:br>
              <a:rPr lang="uk-UA" dirty="0" smtClean="0"/>
            </a:br>
            <a:r>
              <a:rPr lang="uk-UA" dirty="0" smtClean="0"/>
              <a:t>Висновки</a:t>
            </a:r>
            <a:endParaRPr lang="uk-U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idx="1"/>
          </p:nvPr>
        </p:nvSpPr>
        <p:spPr>
          <a:xfrm>
            <a:off x="152400" y="5769260"/>
            <a:ext cx="8763000" cy="8640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uk-UA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Дизайн дослідження повинен точно відповідати поставленому питанню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30459" y="80628"/>
          <a:ext cx="8646031" cy="583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Слайд" r:id="rId4" imgW="2386497" imgH="1792144" progId="PowerPoint.Slide.8">
                  <p:embed/>
                </p:oleObj>
              </mc:Choice>
              <mc:Fallback>
                <p:oleObj name="Слайд" r:id="rId4" imgW="2386497" imgH="1792144" progId="PowerPoint.Slide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59" y="80628"/>
                        <a:ext cx="8646031" cy="5832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34026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uk-UA" dirty="0" smtClean="0"/>
              <a:t>© Л. Ю. Бабінцева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Картинки по запросу есть вопросы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340768"/>
            <a:ext cx="3309633" cy="4507948"/>
          </a:xfrm>
          <a:prstGeom prst="rect">
            <a:avLst/>
          </a:prstGeom>
          <a:noFill/>
        </p:spPr>
      </p:pic>
      <p:sp>
        <p:nvSpPr>
          <p:cNvPr id="4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34026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uk-UA" dirty="0" smtClean="0"/>
              <a:t>© Л. Ю. Бабінцева</a:t>
            </a:r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627784" y="3537012"/>
            <a:ext cx="6248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ts val="1200"/>
              </a:spcBef>
            </a:pPr>
            <a:r>
              <a:rPr lang="uk-UA" sz="4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Дякую за увагу!</a:t>
            </a:r>
            <a:endParaRPr lang="uk-UA" sz="4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sp>
        <p:nvSpPr>
          <p:cNvPr id="3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2340260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1"/>
                </a:solidFill>
              </a:defRPr>
            </a:lvl1pPr>
          </a:lstStyle>
          <a:p>
            <a:r>
              <a:rPr lang="uk-UA" dirty="0" smtClean="0"/>
              <a:t>© Л. Ю. Бабінцева</a:t>
            </a:r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4704</TotalTime>
  <Words>77</Words>
  <Application>Microsoft Office PowerPoint</Application>
  <PresentationFormat>Экран (4:3)</PresentationFormat>
  <Paragraphs>16</Paragraphs>
  <Slides>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Impact</vt:lpstr>
      <vt:lpstr>Verdana</vt:lpstr>
      <vt:lpstr>Тема6</vt:lpstr>
      <vt:lpstr>Слайд</vt:lpstr>
      <vt:lpstr>Дизайн дослідження  в медичних дослідженнях  Висновки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KMI-Dima</cp:lastModifiedBy>
  <cp:revision>434</cp:revision>
  <dcterms:created xsi:type="dcterms:W3CDTF">2004-03-14T20:47:13Z</dcterms:created>
  <dcterms:modified xsi:type="dcterms:W3CDTF">2020-11-03T10:43:31Z</dcterms:modified>
</cp:coreProperties>
</file>