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43219688" cy="2431097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642" userDrawn="1">
          <p15:clr>
            <a:srgbClr val="A4A3A4"/>
          </p15:clr>
        </p15:guide>
        <p15:guide id="2" pos="13617" userDrawn="1">
          <p15:clr>
            <a:srgbClr val="A4A3A4"/>
          </p15:clr>
        </p15:guide>
        <p15:guide id="3" orient="horz" pos="7660" userDrawn="1">
          <p15:clr>
            <a:srgbClr val="A4A3A4"/>
          </p15:clr>
        </p15:guide>
        <p15:guide id="4" pos="1361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537D"/>
    <a:srgbClr val="1D7EB0"/>
    <a:srgbClr val="0C77BC"/>
    <a:srgbClr val="B5060F"/>
    <a:srgbClr val="BABAB8"/>
    <a:srgbClr val="BBB9BA"/>
    <a:srgbClr val="E4933E"/>
    <a:srgbClr val="0FA99D"/>
    <a:srgbClr val="003153"/>
    <a:srgbClr val="81AD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8"/>
  </p:normalViewPr>
  <p:slideViewPr>
    <p:cSldViewPr snapToGrid="0">
      <p:cViewPr varScale="1">
        <p:scale>
          <a:sx n="23" d="100"/>
          <a:sy n="23" d="100"/>
        </p:scale>
        <p:origin x="763" y="96"/>
      </p:cViewPr>
      <p:guideLst>
        <p:guide orient="horz" pos="9642"/>
        <p:guide pos="13617"/>
        <p:guide orient="horz" pos="7660"/>
        <p:guide pos="13618"/>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
        <p:cNvGrpSpPr/>
        <p:nvPr/>
      </p:nvGrpSpPr>
      <p:grpSpPr>
        <a:xfrm>
          <a:off x="0" y="0"/>
          <a:ext cx="0" cy="0"/>
          <a:chOff x="0" y="0"/>
          <a:chExt cx="0" cy="0"/>
        </a:xfrm>
      </p:grpSpPr>
      <p:sp>
        <p:nvSpPr>
          <p:cNvPr id="15" name="Google Shape;15;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 name="Google Shape;1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3"/>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alpha val="70980"/>
          </a:schemeClr>
        </a:solidFill>
        <a:effectLst/>
      </p:bgPr>
    </p:bg>
    <p:spTree>
      <p:nvGrpSpPr>
        <p:cNvPr id="1" name="Shape 5"/>
        <p:cNvGrpSpPr/>
        <p:nvPr/>
      </p:nvGrpSpPr>
      <p:grpSpPr>
        <a:xfrm>
          <a:off x="0" y="0"/>
          <a:ext cx="0" cy="0"/>
          <a:chOff x="0" y="0"/>
          <a:chExt cx="0" cy="0"/>
        </a:xfrm>
      </p:grpSpPr>
      <p:pic>
        <p:nvPicPr>
          <p:cNvPr id="9" name="Picture 8">
            <a:extLst>
              <a:ext uri="{FF2B5EF4-FFF2-40B4-BE49-F238E27FC236}">
                <a16:creationId xmlns:a16="http://schemas.microsoft.com/office/drawing/2014/main" id="{57DB35D1-C581-464C-819E-F2FBDDE15020}"/>
              </a:ext>
            </a:extLst>
          </p:cNvPr>
          <p:cNvPicPr>
            <a:picLocks noChangeAspect="1"/>
          </p:cNvPicPr>
          <p:nvPr userDrawn="1"/>
        </p:nvPicPr>
        <p:blipFill>
          <a:blip r:embed="rId3"/>
          <a:srcRect/>
          <a:stretch/>
        </p:blipFill>
        <p:spPr>
          <a:xfrm>
            <a:off x="-2" y="-100"/>
            <a:ext cx="43219687" cy="24311074"/>
          </a:xfrm>
          <a:prstGeom prst="rect">
            <a:avLst/>
          </a:prstGeom>
        </p:spPr>
      </p:pic>
      <p:pic>
        <p:nvPicPr>
          <p:cNvPr id="11" name="Picture 10">
            <a:extLst>
              <a:ext uri="{FF2B5EF4-FFF2-40B4-BE49-F238E27FC236}">
                <a16:creationId xmlns:a16="http://schemas.microsoft.com/office/drawing/2014/main" id="{62B0D1BC-6C87-4F00-B041-9E82B23537BD}"/>
              </a:ext>
            </a:extLst>
          </p:cNvPr>
          <p:cNvPicPr>
            <a:picLocks noChangeAspect="1"/>
          </p:cNvPicPr>
          <p:nvPr userDrawn="1"/>
        </p:nvPicPr>
        <p:blipFill>
          <a:blip r:embed="rId4"/>
          <a:srcRect/>
          <a:stretch/>
        </p:blipFill>
        <p:spPr>
          <a:xfrm>
            <a:off x="3" y="0"/>
            <a:ext cx="43222601" cy="4630993"/>
          </a:xfrm>
          <a:prstGeom prst="rect">
            <a:avLst/>
          </a:prstGeom>
        </p:spPr>
      </p:pic>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
        <p:cNvGrpSpPr/>
        <p:nvPr/>
      </p:nvGrpSpPr>
      <p:grpSpPr>
        <a:xfrm>
          <a:off x="0" y="0"/>
          <a:ext cx="0" cy="0"/>
          <a:chOff x="0" y="0"/>
          <a:chExt cx="0" cy="0"/>
        </a:xfrm>
      </p:grpSpPr>
      <p:sp>
        <p:nvSpPr>
          <p:cNvPr id="28" name="Text Box 2">
            <a:extLst>
              <a:ext uri="{FF2B5EF4-FFF2-40B4-BE49-F238E27FC236}">
                <a16:creationId xmlns:a16="http://schemas.microsoft.com/office/drawing/2014/main" id="{5FD1F8B8-7769-46CD-BAD1-3A68ECE09DA1}"/>
              </a:ext>
            </a:extLst>
          </p:cNvPr>
          <p:cNvSpPr txBox="1">
            <a:spLocks noChangeArrowheads="1"/>
          </p:cNvSpPr>
          <p:nvPr/>
        </p:nvSpPr>
        <p:spPr bwMode="auto">
          <a:xfrm>
            <a:off x="16551471" y="610555"/>
            <a:ext cx="21849159" cy="12841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0" tIns="0" rIns="0" bIns="0"/>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US" sz="6000" b="1" dirty="0">
                <a:solidFill>
                  <a:srgbClr val="1D7EB0"/>
                </a:solidFill>
                <a:latin typeface="Arial" panose="020B0604020202020204" pitchFamily="34" charset="0"/>
                <a:cs typeface="Arial" panose="020B0604020202020204" pitchFamily="34" charset="0"/>
              </a:rPr>
              <a:t>Features of colorectal cancer complicated by peritonitis</a:t>
            </a:r>
            <a:endParaRPr lang="en-AU" sz="6000" b="1" dirty="0">
              <a:solidFill>
                <a:srgbClr val="1D7EB0"/>
              </a:solidFill>
              <a:latin typeface="Arial" panose="020B0604020202020204" pitchFamily="34" charset="0"/>
              <a:cs typeface="Arial" panose="020B0604020202020204" pitchFamily="34" charset="0"/>
            </a:endParaRPr>
          </a:p>
        </p:txBody>
      </p:sp>
      <p:sp>
        <p:nvSpPr>
          <p:cNvPr id="29" name="Text Box 40">
            <a:extLst>
              <a:ext uri="{FF2B5EF4-FFF2-40B4-BE49-F238E27FC236}">
                <a16:creationId xmlns:a16="http://schemas.microsoft.com/office/drawing/2014/main" id="{30CA1818-D60E-4F2E-A487-D364B0CAB5F0}"/>
              </a:ext>
            </a:extLst>
          </p:cNvPr>
          <p:cNvSpPr txBox="1">
            <a:spLocks noChangeArrowheads="1"/>
          </p:cNvSpPr>
          <p:nvPr/>
        </p:nvSpPr>
        <p:spPr bwMode="auto">
          <a:xfrm>
            <a:off x="16551470" y="1894716"/>
            <a:ext cx="21849160" cy="2440329"/>
          </a:xfrm>
          <a:prstGeom prst="rect">
            <a:avLst/>
          </a:prstGeom>
          <a:noFill/>
          <a:ln>
            <a:noFill/>
          </a:ln>
          <a:effectLst/>
        </p:spPr>
        <p:txBody>
          <a:bodyPr lIns="0" tIns="0" rIns="0" bIns="0"/>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spcBef>
                <a:spcPct val="20000"/>
              </a:spcBef>
            </a:pPr>
            <a:r>
              <a:rPr lang="en-AU" sz="4000" dirty="0">
                <a:latin typeface="Arial" panose="020B0604020202020204" pitchFamily="34" charset="0"/>
                <a:cs typeface="Arial" panose="020B0604020202020204" pitchFamily="34" charset="0"/>
              </a:rPr>
              <a:t>Olga </a:t>
            </a:r>
            <a:r>
              <a:rPr lang="en-AU" sz="4000" dirty="0" err="1">
                <a:latin typeface="Arial" panose="020B0604020202020204" pitchFamily="34" charset="0"/>
                <a:cs typeface="Arial" panose="020B0604020202020204" pitchFamily="34" charset="0"/>
              </a:rPr>
              <a:t>Bilyaeva</a:t>
            </a:r>
            <a:r>
              <a:rPr lang="uk-UA" sz="4000" dirty="0">
                <a:latin typeface="Arial" panose="020B0604020202020204" pitchFamily="34" charset="0"/>
                <a:cs typeface="Arial" panose="020B0604020202020204" pitchFamily="34" charset="0"/>
              </a:rPr>
              <a:t>*</a:t>
            </a:r>
            <a:r>
              <a:rPr lang="en-AU" sz="4000" dirty="0">
                <a:latin typeface="Arial" panose="020B0604020202020204" pitchFamily="34" charset="0"/>
                <a:cs typeface="Arial" panose="020B0604020202020204" pitchFamily="34" charset="0"/>
              </a:rPr>
              <a:t>1, Ivan Karol</a:t>
            </a:r>
            <a:r>
              <a:rPr lang="uk-UA" sz="4000" dirty="0">
                <a:latin typeface="Arial" panose="020B0604020202020204" pitchFamily="34" charset="0"/>
                <a:cs typeface="Arial" panose="020B0604020202020204" pitchFamily="34" charset="0"/>
              </a:rPr>
              <a:t>*</a:t>
            </a:r>
            <a:r>
              <a:rPr lang="en-AU" sz="4000" dirty="0">
                <a:latin typeface="Arial" panose="020B0604020202020204" pitchFamily="34" charset="0"/>
                <a:cs typeface="Arial" panose="020B0604020202020204" pitchFamily="34" charset="0"/>
              </a:rPr>
              <a:t>1, Volodymyr </a:t>
            </a:r>
            <a:r>
              <a:rPr lang="en-AU" sz="4000" dirty="0" err="1">
                <a:latin typeface="Arial" panose="020B0604020202020204" pitchFamily="34" charset="0"/>
                <a:cs typeface="Arial" panose="020B0604020202020204" pitchFamily="34" charset="0"/>
              </a:rPr>
              <a:t>Andriiets</a:t>
            </a:r>
            <a:r>
              <a:rPr lang="en-AU" sz="4000" dirty="0">
                <a:latin typeface="Arial" panose="020B0604020202020204" pitchFamily="34" charset="0"/>
                <a:cs typeface="Arial" panose="020B0604020202020204" pitchFamily="34" charset="0"/>
              </a:rPr>
              <a:t>*2</a:t>
            </a:r>
          </a:p>
          <a:p>
            <a:pPr>
              <a:spcBef>
                <a:spcPct val="20000"/>
              </a:spcBef>
            </a:pPr>
            <a:r>
              <a:rPr lang="en-AU" sz="4000" dirty="0">
                <a:latin typeface="Arial" panose="020B0604020202020204" pitchFamily="34" charset="0"/>
                <a:cs typeface="Arial" panose="020B0604020202020204" pitchFamily="34" charset="0"/>
              </a:rPr>
              <a:t>1</a:t>
            </a:r>
            <a:r>
              <a:rPr lang="uk-UA" sz="4000" dirty="0">
                <a:latin typeface="Arial" panose="020B0604020202020204" pitchFamily="34" charset="0"/>
                <a:cs typeface="Arial" panose="020B0604020202020204" pitchFamily="34" charset="0"/>
              </a:rPr>
              <a:t>*</a:t>
            </a:r>
            <a:r>
              <a:rPr lang="en-AU" sz="4000" dirty="0">
                <a:latin typeface="Arial" panose="020B0604020202020204" pitchFamily="34" charset="0"/>
                <a:cs typeface="Arial" panose="020B0604020202020204" pitchFamily="34" charset="0"/>
              </a:rPr>
              <a:t>Surgery, </a:t>
            </a:r>
            <a:r>
              <a:rPr lang="en-AU" sz="4000" dirty="0" err="1">
                <a:latin typeface="Arial" panose="020B0604020202020204" pitchFamily="34" charset="0"/>
                <a:cs typeface="Arial" panose="020B0604020202020204" pitchFamily="34" charset="0"/>
              </a:rPr>
              <a:t>Shupic</a:t>
            </a:r>
            <a:r>
              <a:rPr lang="en-AU" sz="4000" dirty="0">
                <a:latin typeface="Arial" panose="020B0604020202020204" pitchFamily="34" charset="0"/>
                <a:cs typeface="Arial" panose="020B0604020202020204" pitchFamily="34" charset="0"/>
              </a:rPr>
              <a:t> National University of Health of Ukraine, Kyiv </a:t>
            </a:r>
            <a:endParaRPr lang="uk-UA" sz="4000" dirty="0">
              <a:latin typeface="Arial" panose="020B0604020202020204" pitchFamily="34" charset="0"/>
              <a:cs typeface="Arial" panose="020B0604020202020204" pitchFamily="34" charset="0"/>
            </a:endParaRPr>
          </a:p>
          <a:p>
            <a:pPr>
              <a:spcBef>
                <a:spcPct val="20000"/>
              </a:spcBef>
            </a:pPr>
            <a:r>
              <a:rPr lang="en-AU" sz="4000" dirty="0">
                <a:latin typeface="Arial" panose="020B0604020202020204" pitchFamily="34" charset="0"/>
                <a:cs typeface="Arial" panose="020B0604020202020204" pitchFamily="34" charset="0"/>
              </a:rPr>
              <a:t>2</a:t>
            </a:r>
            <a:r>
              <a:rPr lang="uk-UA" sz="4000" dirty="0">
                <a:latin typeface="Arial" panose="020B0604020202020204" pitchFamily="34" charset="0"/>
                <a:cs typeface="Arial" panose="020B0604020202020204" pitchFamily="34" charset="0"/>
              </a:rPr>
              <a:t>*</a:t>
            </a:r>
            <a:r>
              <a:rPr lang="en-AU" sz="4000" dirty="0">
                <a:latin typeface="Arial" panose="020B0604020202020204" pitchFamily="34" charset="0"/>
                <a:cs typeface="Arial" panose="020B0604020202020204" pitchFamily="34" charset="0"/>
              </a:rPr>
              <a:t>Surgery, BROVARY HOSPITAL, </a:t>
            </a:r>
            <a:r>
              <a:rPr lang="en-AU" sz="4000" dirty="0" err="1">
                <a:latin typeface="Arial" panose="020B0604020202020204" pitchFamily="34" charset="0"/>
                <a:cs typeface="Arial" panose="020B0604020202020204" pitchFamily="34" charset="0"/>
              </a:rPr>
              <a:t>Brovary</a:t>
            </a:r>
            <a:r>
              <a:rPr lang="en-AU" sz="4000" dirty="0">
                <a:latin typeface="Arial" panose="020B0604020202020204" pitchFamily="34" charset="0"/>
                <a:cs typeface="Arial" panose="020B0604020202020204" pitchFamily="34" charset="0"/>
              </a:rPr>
              <a:t>, Ukraine</a:t>
            </a:r>
          </a:p>
        </p:txBody>
      </p:sp>
      <p:sp>
        <p:nvSpPr>
          <p:cNvPr id="30" name="Rectangle 28">
            <a:extLst>
              <a:ext uri="{FF2B5EF4-FFF2-40B4-BE49-F238E27FC236}">
                <a16:creationId xmlns:a16="http://schemas.microsoft.com/office/drawing/2014/main" id="{3BA99BB9-D88E-424B-A7BE-8777A9FE8FA2}"/>
              </a:ext>
            </a:extLst>
          </p:cNvPr>
          <p:cNvSpPr>
            <a:spLocks noChangeArrowheads="1"/>
          </p:cNvSpPr>
          <p:nvPr/>
        </p:nvSpPr>
        <p:spPr bwMode="auto">
          <a:xfrm>
            <a:off x="38400630" y="610555"/>
            <a:ext cx="4294130" cy="3387526"/>
          </a:xfrm>
          <a:prstGeom prst="rect">
            <a:avLst/>
          </a:prstGeom>
          <a:noFill/>
          <a:ln w="12700">
            <a:solidFill>
              <a:srgbClr val="17537D"/>
            </a:solidFill>
            <a:miter lim="800000"/>
            <a:headEnd/>
            <a:tailEnd/>
          </a:ln>
          <a:effectLst/>
        </p:spPr>
        <p:txBody>
          <a:bodyPr lIns="375509" tIns="375509" rIns="375509" bIns="375509" anchor="ctr"/>
          <a:lstStyle/>
          <a:p>
            <a:pPr algn="ctr" defTabSz="952074" eaLnBrk="0" hangingPunct="0">
              <a:spcBef>
                <a:spcPct val="50000"/>
              </a:spcBef>
            </a:pPr>
            <a:endParaRPr lang="en-US" sz="4000" b="1" cap="all" dirty="0">
              <a:solidFill>
                <a:srgbClr val="17537D"/>
              </a:solidFill>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4B56C2C5-37EF-46F6-972A-886B8DE92085}"/>
              </a:ext>
            </a:extLst>
          </p:cNvPr>
          <p:cNvSpPr/>
          <p:nvPr/>
        </p:nvSpPr>
        <p:spPr>
          <a:xfrm>
            <a:off x="29677521" y="20745141"/>
            <a:ext cx="13051612" cy="2451178"/>
          </a:xfrm>
          <a:prstGeom prst="rect">
            <a:avLst/>
          </a:prstGeom>
          <a:solidFill>
            <a:srgbClr val="FFFFFF"/>
          </a:solidFill>
          <a:ln>
            <a:solidFill>
              <a:srgbClr val="17537D"/>
            </a:solid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just" defTabSz="2880283">
              <a:spcBef>
                <a:spcPts val="1663"/>
              </a:spcBef>
              <a:defRPr/>
            </a:pPr>
            <a:r>
              <a:rPr lang="en-US" altLang="en-US" sz="3400" dirty="0">
                <a:ln w="0"/>
                <a:solidFill>
                  <a:schemeClr val="tx1"/>
                </a:solidFill>
              </a:rPr>
              <a:t>Peritonitis, which has complicated the course of colorectal cancer, significantly worsens the prognosis of the disease, necessitates urgent surgery and causes high mortality, which according to our data in the postoperative period was 16,7%.</a:t>
            </a:r>
            <a:endParaRPr lang="en-CA" altLang="en-US" sz="3400" dirty="0">
              <a:ln w="0"/>
              <a:solidFill>
                <a:schemeClr val="tx1"/>
              </a:solidFill>
            </a:endParaRPr>
          </a:p>
        </p:txBody>
      </p:sp>
      <p:sp>
        <p:nvSpPr>
          <p:cNvPr id="44" name="Rounded Rectangle 15">
            <a:extLst>
              <a:ext uri="{FF2B5EF4-FFF2-40B4-BE49-F238E27FC236}">
                <a16:creationId xmlns:a16="http://schemas.microsoft.com/office/drawing/2014/main" id="{76FDEB55-9CA5-4039-B5BF-007A88CA13C7}"/>
              </a:ext>
            </a:extLst>
          </p:cNvPr>
          <p:cNvSpPr/>
          <p:nvPr/>
        </p:nvSpPr>
        <p:spPr bwMode="auto">
          <a:xfrm>
            <a:off x="29636332" y="5102029"/>
            <a:ext cx="13061139" cy="645625"/>
          </a:xfrm>
          <a:prstGeom prst="rect">
            <a:avLst/>
          </a:prstGeom>
          <a:solidFill>
            <a:srgbClr val="1D7E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19883">
              <a:defRPr/>
            </a:pPr>
            <a:r>
              <a:rPr lang="fr-CA" sz="3400" b="1" dirty="0">
                <a:solidFill>
                  <a:schemeClr val="bg1"/>
                </a:solidFill>
              </a:rPr>
              <a:t>RESULTS</a:t>
            </a:r>
            <a:endParaRPr lang="en-CA" sz="3400" b="1" dirty="0">
              <a:solidFill>
                <a:schemeClr val="bg1"/>
              </a:solidFill>
            </a:endParaRPr>
          </a:p>
        </p:txBody>
      </p:sp>
      <p:sp>
        <p:nvSpPr>
          <p:cNvPr id="45" name="Rounded Rectangle 36">
            <a:extLst>
              <a:ext uri="{FF2B5EF4-FFF2-40B4-BE49-F238E27FC236}">
                <a16:creationId xmlns:a16="http://schemas.microsoft.com/office/drawing/2014/main" id="{D5A22E8D-2691-41B7-AD4F-4F50075D00E7}"/>
              </a:ext>
            </a:extLst>
          </p:cNvPr>
          <p:cNvSpPr/>
          <p:nvPr/>
        </p:nvSpPr>
        <p:spPr bwMode="auto">
          <a:xfrm>
            <a:off x="29636332" y="18995568"/>
            <a:ext cx="13092800" cy="1358300"/>
          </a:xfrm>
          <a:prstGeom prst="rect">
            <a:avLst/>
          </a:prstGeom>
          <a:solidFill>
            <a:srgbClr val="1D7E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880283">
              <a:defRPr/>
            </a:pPr>
            <a:r>
              <a:rPr lang="fr-CA" sz="3200" b="1" dirty="0">
                <a:solidFill>
                  <a:schemeClr val="bg1"/>
                </a:solidFill>
              </a:rPr>
              <a:t>SUMMARY / CONCLUSION</a:t>
            </a:r>
            <a:endParaRPr lang="en-CA" sz="3200" b="1" dirty="0">
              <a:solidFill>
                <a:schemeClr val="bg1"/>
              </a:solidFill>
            </a:endParaRPr>
          </a:p>
        </p:txBody>
      </p:sp>
      <p:sp>
        <p:nvSpPr>
          <p:cNvPr id="46" name="Rectangle 24">
            <a:extLst>
              <a:ext uri="{FF2B5EF4-FFF2-40B4-BE49-F238E27FC236}">
                <a16:creationId xmlns:a16="http://schemas.microsoft.com/office/drawing/2014/main" id="{74D3DBE3-1E92-4372-8790-4B755C5B8E43}"/>
              </a:ext>
            </a:extLst>
          </p:cNvPr>
          <p:cNvSpPr/>
          <p:nvPr/>
        </p:nvSpPr>
        <p:spPr>
          <a:xfrm>
            <a:off x="439806" y="14190133"/>
            <a:ext cx="13143548" cy="9006187"/>
          </a:xfrm>
          <a:prstGeom prst="rect">
            <a:avLst/>
          </a:prstGeom>
          <a:solidFill>
            <a:srgbClr val="FFFFFF"/>
          </a:solidFill>
          <a:ln>
            <a:solidFill>
              <a:srgbClr val="17537D"/>
            </a:solid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just" defTabSz="2880283">
              <a:spcBef>
                <a:spcPts val="1663"/>
              </a:spcBef>
              <a:defRPr/>
            </a:pPr>
            <a:r>
              <a:rPr lang="en-US" altLang="en-US" sz="3400" dirty="0">
                <a:ln w="0"/>
                <a:solidFill>
                  <a:schemeClr val="tx1"/>
                </a:solidFill>
              </a:rPr>
              <a:t>Common forms of peritonitis were observed in all patients: diffuse - in 5 (27,7%) patients, widespread - in 10 (55,6%) and general - in 3 (16,7%) patients. Reactive stage of peritonitis was in 4 (22,2%) patients, toxic - in 10 (55,6%) and terminal - in 4 (22,2%) patients. By the nature of the exudate in the abdominal cavity in 7 (38,9%) cases peritonitis was serous-fibrinous, in 4 (22,2%) - fibrinous-purulent, in 6 (33,3%) - fecal and in 1 (5,6%) of hemorrhagic cases. The patients underwent the following surgical interventions: right hemicolectomy - in 4 (22,2%) cases, resection of the transverse colon - in 3 (16,7%), left hemicolectomy - in 1 (5,6%), Hartmann's operation - in 9 (50,0%), subtotal colectomy - in 1 (5,6%) case. Repeated surgical interventions were performed in 4 (22,2%) patients. In the postoperative period, the following complications were observed: suppuration of the wound - in 2 (11,1%) cases, abdominal abscess - in 1 (5,6%) case, eventration - in 3 (16,7%) cases. The Mannheim index of peritonitis in all patients was grade III. 3 (16,7%) patients died.</a:t>
            </a:r>
            <a:endParaRPr lang="en-CA" altLang="en-US" sz="3400" dirty="0">
              <a:ln w="0"/>
              <a:solidFill>
                <a:schemeClr val="tx1"/>
              </a:solidFill>
            </a:endParaRPr>
          </a:p>
        </p:txBody>
      </p:sp>
      <p:sp>
        <p:nvSpPr>
          <p:cNvPr id="47" name="Rounded Rectangle 12">
            <a:extLst>
              <a:ext uri="{FF2B5EF4-FFF2-40B4-BE49-F238E27FC236}">
                <a16:creationId xmlns:a16="http://schemas.microsoft.com/office/drawing/2014/main" id="{C4230208-7B6F-4705-A072-D1D3735C3FEC}"/>
              </a:ext>
            </a:extLst>
          </p:cNvPr>
          <p:cNvSpPr/>
          <p:nvPr/>
        </p:nvSpPr>
        <p:spPr bwMode="auto">
          <a:xfrm>
            <a:off x="439807" y="5120308"/>
            <a:ext cx="13143548" cy="612935"/>
          </a:xfrm>
          <a:prstGeom prst="rect">
            <a:avLst/>
          </a:prstGeom>
          <a:solidFill>
            <a:srgbClr val="1D7E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19883">
              <a:defRPr/>
            </a:pPr>
            <a:r>
              <a:rPr lang="fr-CA" sz="3400" b="1" dirty="0">
                <a:solidFill>
                  <a:schemeClr val="bg1"/>
                </a:solidFill>
              </a:rPr>
              <a:t>PURPOSE / OBJECTIVES</a:t>
            </a:r>
            <a:endParaRPr lang="en-CA" sz="3400" b="1" dirty="0">
              <a:solidFill>
                <a:schemeClr val="bg1"/>
              </a:solidFill>
            </a:endParaRPr>
          </a:p>
        </p:txBody>
      </p:sp>
      <p:sp>
        <p:nvSpPr>
          <p:cNvPr id="48" name="Rectangle 47">
            <a:extLst>
              <a:ext uri="{FF2B5EF4-FFF2-40B4-BE49-F238E27FC236}">
                <a16:creationId xmlns:a16="http://schemas.microsoft.com/office/drawing/2014/main" id="{A4EF3D52-6155-45C5-8324-91701626DF2C}"/>
              </a:ext>
            </a:extLst>
          </p:cNvPr>
          <p:cNvSpPr/>
          <p:nvPr/>
        </p:nvSpPr>
        <p:spPr>
          <a:xfrm>
            <a:off x="439807" y="5959172"/>
            <a:ext cx="13143547" cy="1288295"/>
          </a:xfrm>
          <a:prstGeom prst="rect">
            <a:avLst/>
          </a:prstGeom>
          <a:solidFill>
            <a:srgbClr val="FFFFFF"/>
          </a:solidFill>
          <a:ln>
            <a:solidFill>
              <a:srgbClr val="17537D"/>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defTabSz="4319883">
              <a:spcBef>
                <a:spcPts val="2493"/>
              </a:spcBef>
              <a:defRPr/>
            </a:pPr>
            <a:r>
              <a:rPr lang="en-US" altLang="en-US" sz="3400" dirty="0">
                <a:ln w="0"/>
                <a:solidFill>
                  <a:schemeClr val="tx1"/>
                </a:solidFill>
              </a:rPr>
              <a:t>The aim of the study was to elucidate the features of colorectal cancer complicated by peritonitis.</a:t>
            </a:r>
            <a:endParaRPr lang="en-CA" altLang="en-US" sz="3400" dirty="0">
              <a:ln w="0"/>
              <a:solidFill>
                <a:schemeClr val="tx1"/>
              </a:solidFill>
            </a:endParaRPr>
          </a:p>
        </p:txBody>
      </p:sp>
      <p:sp>
        <p:nvSpPr>
          <p:cNvPr id="49" name="Rectangle 48">
            <a:extLst>
              <a:ext uri="{FF2B5EF4-FFF2-40B4-BE49-F238E27FC236}">
                <a16:creationId xmlns:a16="http://schemas.microsoft.com/office/drawing/2014/main" id="{AB9A1045-6AFE-44DD-BCE5-5334EC7F3EB2}"/>
              </a:ext>
            </a:extLst>
          </p:cNvPr>
          <p:cNvSpPr/>
          <p:nvPr/>
        </p:nvSpPr>
        <p:spPr>
          <a:xfrm>
            <a:off x="439807" y="8794196"/>
            <a:ext cx="13143548" cy="3804204"/>
          </a:xfrm>
          <a:prstGeom prst="rect">
            <a:avLst/>
          </a:prstGeom>
          <a:solidFill>
            <a:srgbClr val="FFFFFF"/>
          </a:solidFill>
          <a:ln>
            <a:solidFill>
              <a:srgbClr val="17537D"/>
            </a:solid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just" defTabSz="2880283">
              <a:spcBef>
                <a:spcPts val="1663"/>
              </a:spcBef>
              <a:defRPr/>
            </a:pPr>
            <a:r>
              <a:rPr lang="en-US" altLang="en-US" sz="3400" dirty="0">
                <a:ln w="0"/>
                <a:solidFill>
                  <a:schemeClr val="tx1"/>
                </a:solidFill>
              </a:rPr>
              <a:t>During the period from 2017 to 2020, 18 patients with colorectal cancer complicated by peritonitis were operated at </a:t>
            </a:r>
            <a:r>
              <a:rPr lang="en-US" altLang="en-US" sz="3400" dirty="0" err="1">
                <a:ln w="0"/>
                <a:solidFill>
                  <a:schemeClr val="tx1"/>
                </a:solidFill>
              </a:rPr>
              <a:t>Brovary</a:t>
            </a:r>
            <a:r>
              <a:rPr lang="en-US" altLang="en-US" sz="3400" dirty="0">
                <a:ln w="0"/>
                <a:solidFill>
                  <a:schemeClr val="tx1"/>
                </a:solidFill>
              </a:rPr>
              <a:t> Multidisciplinary Clinical Hospital. There are 14 men among them (77,8%), 4 women (22,2%). Tumor localization: ascending colon - 1 (5,6%) case, hepatic angle - 2 (11,1%) cases, transverse colon - 4 (22,2%), spleen angle - 2 (11,1%) ), sigmoid colon - 8 (44,4%), rectosigmoid connection - 1 (5,6%) case.</a:t>
            </a:r>
            <a:endParaRPr lang="en-CA" altLang="en-US" sz="3400" dirty="0">
              <a:ln w="0"/>
              <a:solidFill>
                <a:schemeClr val="tx1"/>
              </a:solidFill>
            </a:endParaRPr>
          </a:p>
        </p:txBody>
      </p:sp>
      <p:sp>
        <p:nvSpPr>
          <p:cNvPr id="50" name="Rounded Rectangle 46">
            <a:extLst>
              <a:ext uri="{FF2B5EF4-FFF2-40B4-BE49-F238E27FC236}">
                <a16:creationId xmlns:a16="http://schemas.microsoft.com/office/drawing/2014/main" id="{86FD4C8F-670B-4B3A-BE2F-45EA22B4CAD6}"/>
              </a:ext>
            </a:extLst>
          </p:cNvPr>
          <p:cNvSpPr/>
          <p:nvPr/>
        </p:nvSpPr>
        <p:spPr bwMode="auto">
          <a:xfrm>
            <a:off x="439806" y="7473396"/>
            <a:ext cx="13169514" cy="1049867"/>
          </a:xfrm>
          <a:prstGeom prst="rect">
            <a:avLst/>
          </a:prstGeom>
          <a:solidFill>
            <a:srgbClr val="1D7E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19883">
              <a:defRPr/>
            </a:pPr>
            <a:r>
              <a:rPr lang="fr-CA" sz="3400" b="1" dirty="0">
                <a:solidFill>
                  <a:schemeClr val="bg1"/>
                </a:solidFill>
              </a:rPr>
              <a:t>MATERIAL &amp; METHODS</a:t>
            </a:r>
            <a:endParaRPr lang="en-CA" sz="3400" b="1" dirty="0">
              <a:solidFill>
                <a:schemeClr val="bg1"/>
              </a:solidFill>
            </a:endParaRPr>
          </a:p>
        </p:txBody>
      </p:sp>
      <p:sp>
        <p:nvSpPr>
          <p:cNvPr id="51" name="Rectangle 24">
            <a:extLst>
              <a:ext uri="{FF2B5EF4-FFF2-40B4-BE49-F238E27FC236}">
                <a16:creationId xmlns:a16="http://schemas.microsoft.com/office/drawing/2014/main" id="{79EC8F42-8DBF-4964-B625-0D140D257F6F}"/>
              </a:ext>
            </a:extLst>
          </p:cNvPr>
          <p:cNvSpPr/>
          <p:nvPr/>
        </p:nvSpPr>
        <p:spPr>
          <a:xfrm>
            <a:off x="29636333" y="6010677"/>
            <a:ext cx="13049090" cy="11601461"/>
          </a:xfrm>
          <a:prstGeom prst="rect">
            <a:avLst/>
          </a:prstGeom>
          <a:solidFill>
            <a:srgbClr val="FFFFFF"/>
          </a:solidFill>
          <a:ln>
            <a:solidFill>
              <a:srgbClr val="17537D"/>
            </a:solid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just" defTabSz="4319883">
              <a:spcBef>
                <a:spcPts val="2493"/>
              </a:spcBef>
              <a:defRPr/>
            </a:pPr>
            <a:endParaRPr lang="en-CA" altLang="en-US" sz="2200" dirty="0">
              <a:ln w="0"/>
              <a:solidFill>
                <a:schemeClr val="tx1"/>
              </a:solidFill>
            </a:endParaRPr>
          </a:p>
        </p:txBody>
      </p:sp>
      <p:sp>
        <p:nvSpPr>
          <p:cNvPr id="52" name="Rectangle 51">
            <a:extLst>
              <a:ext uri="{FF2B5EF4-FFF2-40B4-BE49-F238E27FC236}">
                <a16:creationId xmlns:a16="http://schemas.microsoft.com/office/drawing/2014/main" id="{661ABBFD-A2DD-4C91-92B2-BE5EE1155AF2}"/>
              </a:ext>
            </a:extLst>
          </p:cNvPr>
          <p:cNvSpPr/>
          <p:nvPr/>
        </p:nvSpPr>
        <p:spPr>
          <a:xfrm>
            <a:off x="13905061" y="5120308"/>
            <a:ext cx="15409566" cy="18076011"/>
          </a:xfrm>
          <a:prstGeom prst="rect">
            <a:avLst/>
          </a:prstGeom>
          <a:solidFill>
            <a:srgbClr val="1D7EB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t>Colorectal cancer is a serious problem that is difficult to treat, and when it is complicated by peritonitis, patients' chances of survival are greatly reduced.</a:t>
            </a:r>
            <a:endParaRPr lang="en-CA" sz="6000" b="1" dirty="0">
              <a:solidFill>
                <a:schemeClr val="bg1"/>
              </a:solidFill>
            </a:endParaRPr>
          </a:p>
        </p:txBody>
      </p:sp>
      <p:sp>
        <p:nvSpPr>
          <p:cNvPr id="53" name="Rounded Rectangle 54">
            <a:extLst>
              <a:ext uri="{FF2B5EF4-FFF2-40B4-BE49-F238E27FC236}">
                <a16:creationId xmlns:a16="http://schemas.microsoft.com/office/drawing/2014/main" id="{44A1A905-5FCD-442A-8491-A73058453ECE}"/>
              </a:ext>
            </a:extLst>
          </p:cNvPr>
          <p:cNvSpPr/>
          <p:nvPr/>
        </p:nvSpPr>
        <p:spPr bwMode="auto">
          <a:xfrm>
            <a:off x="439806" y="12869333"/>
            <a:ext cx="13169515" cy="1049867"/>
          </a:xfrm>
          <a:prstGeom prst="rect">
            <a:avLst/>
          </a:prstGeom>
          <a:solidFill>
            <a:srgbClr val="1D7E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19883">
              <a:defRPr/>
            </a:pPr>
            <a:r>
              <a:rPr lang="fr-CA" sz="3400" b="1" dirty="0">
                <a:solidFill>
                  <a:schemeClr val="bg1"/>
                </a:solidFill>
              </a:rPr>
              <a:t>RESULTS</a:t>
            </a:r>
            <a:endParaRPr lang="en-CA" sz="3400" b="1" dirty="0">
              <a:solidFill>
                <a:schemeClr val="bg1"/>
              </a:solidFill>
            </a:endParaRPr>
          </a:p>
        </p:txBody>
      </p:sp>
      <p:pic>
        <p:nvPicPr>
          <p:cNvPr id="3" name="Рисунок 2">
            <a:extLst>
              <a:ext uri="{FF2B5EF4-FFF2-40B4-BE49-F238E27FC236}">
                <a16:creationId xmlns:a16="http://schemas.microsoft.com/office/drawing/2014/main" id="{C756DF05-DE8B-4AAE-907B-94AA5E5C8D53}"/>
              </a:ext>
            </a:extLst>
          </p:cNvPr>
          <p:cNvPicPr>
            <a:picLocks noChangeAspect="1"/>
          </p:cNvPicPr>
          <p:nvPr/>
        </p:nvPicPr>
        <p:blipFill>
          <a:blip r:embed="rId3"/>
          <a:stretch>
            <a:fillRect/>
          </a:stretch>
        </p:blipFill>
        <p:spPr>
          <a:xfrm>
            <a:off x="29677522" y="6052455"/>
            <a:ext cx="13017238" cy="11601460"/>
          </a:xfrm>
          <a:prstGeom prst="rect">
            <a:avLst/>
          </a:prstGeom>
        </p:spPr>
      </p:pic>
      <p:pic>
        <p:nvPicPr>
          <p:cNvPr id="5" name="Рисунок 4">
            <a:extLst>
              <a:ext uri="{FF2B5EF4-FFF2-40B4-BE49-F238E27FC236}">
                <a16:creationId xmlns:a16="http://schemas.microsoft.com/office/drawing/2014/main" id="{7DF499F7-3028-489E-A22B-3080291E3D4D}"/>
              </a:ext>
            </a:extLst>
          </p:cNvPr>
          <p:cNvPicPr>
            <a:picLocks noChangeAspect="1"/>
          </p:cNvPicPr>
          <p:nvPr/>
        </p:nvPicPr>
        <p:blipFill>
          <a:blip r:embed="rId4"/>
          <a:stretch>
            <a:fillRect/>
          </a:stretch>
        </p:blipFill>
        <p:spPr>
          <a:xfrm>
            <a:off x="38400630" y="610555"/>
            <a:ext cx="4284793" cy="3346552"/>
          </a:xfrm>
          <a:prstGeom prst="rect">
            <a:avLst/>
          </a:prstGeom>
        </p:spPr>
      </p:pic>
    </p:spTree>
  </p:cSld>
  <p:clrMapOvr>
    <a:masterClrMapping/>
  </p:clrMapOvr>
</p:sld>
</file>

<file path=ppt/theme/theme1.xml><?xml version="1.0" encoding="utf-8"?>
<a:theme xmlns:a="http://schemas.openxmlformats.org/drawingml/2006/main" name="USANZ Poster 2014 Templat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468</Words>
  <Application>Microsoft Office PowerPoint</Application>
  <PresentationFormat>Произвольный</PresentationFormat>
  <Paragraphs>14</Paragraphs>
  <Slides>1</Slides>
  <Notes>1</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1</vt:i4>
      </vt:variant>
    </vt:vector>
  </HeadingPairs>
  <TitlesOfParts>
    <vt:vector size="3" baseType="lpstr">
      <vt:lpstr>Arial</vt:lpstr>
      <vt:lpstr>USANZ Poster 2014 Template</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Пользователь Windows</cp:lastModifiedBy>
  <cp:revision>30</cp:revision>
  <dcterms:modified xsi:type="dcterms:W3CDTF">2021-09-06T19:34:08Z</dcterms:modified>
</cp:coreProperties>
</file>