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50406300"/>
  <p:notesSz cx="6858000" cy="9144000"/>
  <p:defaultTextStyle>
    <a:defPPr>
      <a:defRPr lang="ru-RU"/>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CC00FF"/>
    <a:srgbClr val="CC99FF"/>
    <a:srgbClr val="CCCCFF"/>
    <a:srgbClr val="CC66FF"/>
    <a:srgbClr val="9966FF"/>
    <a:srgbClr val="FF0066"/>
    <a:srgbClr val="FF6699"/>
    <a:srgbClr val="FF66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2362" autoAdjust="0"/>
  </p:normalViewPr>
  <p:slideViewPr>
    <p:cSldViewPr>
      <p:cViewPr>
        <p:scale>
          <a:sx n="33" d="100"/>
          <a:sy n="33" d="100"/>
        </p:scale>
        <p:origin x="-546" y="-72"/>
      </p:cViewPr>
      <p:guideLst>
        <p:guide orient="horz" pos="15876"/>
        <p:guide pos="1020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CG</c:v>
                </c:pt>
              </c:strCache>
            </c:strRef>
          </c:tx>
          <c:spPr>
            <a:solidFill>
              <a:srgbClr val="CC99FF">
                <a:alpha val="80000"/>
              </a:srgbClr>
            </a:solidFill>
          </c:spPr>
          <c:invertIfNegative val="0"/>
          <c:cat>
            <c:strRef>
              <c:f>Лист1!$A$2:$A$3</c:f>
              <c:strCache>
                <c:ptCount val="2"/>
                <c:pt idx="0">
                  <c:v>at baseline</c:v>
                </c:pt>
                <c:pt idx="1">
                  <c:v>at discharge</c:v>
                </c:pt>
              </c:strCache>
            </c:strRef>
          </c:cat>
          <c:val>
            <c:numRef>
              <c:f>Лист1!$B$2:$B$3</c:f>
              <c:numCache>
                <c:formatCode>General</c:formatCode>
                <c:ptCount val="2"/>
                <c:pt idx="0">
                  <c:v>7.2</c:v>
                </c:pt>
                <c:pt idx="1">
                  <c:v>5.2</c:v>
                </c:pt>
              </c:numCache>
            </c:numRef>
          </c:val>
        </c:ser>
        <c:ser>
          <c:idx val="1"/>
          <c:order val="1"/>
          <c:tx>
            <c:strRef>
              <c:f>Лист1!$C$1</c:f>
              <c:strCache>
                <c:ptCount val="1"/>
                <c:pt idx="0">
                  <c:v>IG</c:v>
                </c:pt>
              </c:strCache>
            </c:strRef>
          </c:tx>
          <c:spPr>
            <a:solidFill>
              <a:srgbClr val="CC00FF">
                <a:alpha val="74902"/>
              </a:srgbClr>
            </a:solidFill>
          </c:spPr>
          <c:invertIfNegative val="0"/>
          <c:cat>
            <c:strRef>
              <c:f>Лист1!$A$2:$A$3</c:f>
              <c:strCache>
                <c:ptCount val="2"/>
                <c:pt idx="0">
                  <c:v>at baseline</c:v>
                </c:pt>
                <c:pt idx="1">
                  <c:v>at discharge</c:v>
                </c:pt>
              </c:strCache>
            </c:strRef>
          </c:cat>
          <c:val>
            <c:numRef>
              <c:f>Лист1!$C$2:$C$3</c:f>
              <c:numCache>
                <c:formatCode>General</c:formatCode>
                <c:ptCount val="2"/>
                <c:pt idx="0">
                  <c:v>7.4</c:v>
                </c:pt>
                <c:pt idx="1">
                  <c:v>3.2</c:v>
                </c:pt>
              </c:numCache>
            </c:numRef>
          </c:val>
        </c:ser>
        <c:dLbls>
          <c:showLegendKey val="0"/>
          <c:showVal val="0"/>
          <c:showCatName val="0"/>
          <c:showSerName val="0"/>
          <c:showPercent val="0"/>
          <c:showBubbleSize val="0"/>
        </c:dLbls>
        <c:gapWidth val="150"/>
        <c:shape val="cylinder"/>
        <c:axId val="94119424"/>
        <c:axId val="51654592"/>
        <c:axId val="0"/>
      </c:bar3DChart>
      <c:catAx>
        <c:axId val="94119424"/>
        <c:scaling>
          <c:orientation val="minMax"/>
        </c:scaling>
        <c:delete val="0"/>
        <c:axPos val="b"/>
        <c:majorTickMark val="out"/>
        <c:minorTickMark val="none"/>
        <c:tickLblPos val="nextTo"/>
        <c:crossAx val="51654592"/>
        <c:crosses val="autoZero"/>
        <c:auto val="1"/>
        <c:lblAlgn val="ctr"/>
        <c:lblOffset val="100"/>
        <c:noMultiLvlLbl val="0"/>
      </c:catAx>
      <c:valAx>
        <c:axId val="51654592"/>
        <c:scaling>
          <c:orientation val="minMax"/>
        </c:scaling>
        <c:delete val="0"/>
        <c:axPos val="l"/>
        <c:majorGridlines/>
        <c:numFmt formatCode="General" sourceLinked="1"/>
        <c:majorTickMark val="out"/>
        <c:minorTickMark val="none"/>
        <c:tickLblPos val="nextTo"/>
        <c:crossAx val="94119424"/>
        <c:crosses val="autoZero"/>
        <c:crossBetween val="between"/>
      </c:valAx>
    </c:plotArea>
    <c:legend>
      <c:legendPos val="r"/>
      <c:layout>
        <c:manualLayout>
          <c:xMode val="edge"/>
          <c:yMode val="edge"/>
          <c:x val="0.80595015381491308"/>
          <c:y val="0.24225187856091515"/>
          <c:w val="0.1926707163354848"/>
          <c:h val="0.27008168369875002"/>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СG</c:v>
                </c:pt>
              </c:strCache>
            </c:strRef>
          </c:tx>
          <c:spPr>
            <a:solidFill>
              <a:srgbClr val="CC99FF">
                <a:alpha val="80000"/>
              </a:srgbClr>
            </a:solidFill>
          </c:spPr>
          <c:invertIfNegative val="0"/>
          <c:cat>
            <c:strRef>
              <c:f>Лист1!$A$2:$A$3</c:f>
              <c:strCache>
                <c:ptCount val="2"/>
                <c:pt idx="0">
                  <c:v>at baseline</c:v>
                </c:pt>
                <c:pt idx="1">
                  <c:v>at discharge</c:v>
                </c:pt>
              </c:strCache>
            </c:strRef>
          </c:cat>
          <c:val>
            <c:numRef>
              <c:f>Лист1!$B$2:$B$3</c:f>
              <c:numCache>
                <c:formatCode>General</c:formatCode>
                <c:ptCount val="2"/>
                <c:pt idx="0">
                  <c:v>215</c:v>
                </c:pt>
                <c:pt idx="1">
                  <c:v>275</c:v>
                </c:pt>
              </c:numCache>
            </c:numRef>
          </c:val>
        </c:ser>
        <c:ser>
          <c:idx val="1"/>
          <c:order val="1"/>
          <c:tx>
            <c:strRef>
              <c:f>Лист1!$C$1</c:f>
              <c:strCache>
                <c:ptCount val="1"/>
                <c:pt idx="0">
                  <c:v>IG</c:v>
                </c:pt>
              </c:strCache>
            </c:strRef>
          </c:tx>
          <c:spPr>
            <a:solidFill>
              <a:srgbClr val="CC00FF">
                <a:alpha val="75000"/>
              </a:srgbClr>
            </a:solidFill>
          </c:spPr>
          <c:invertIfNegative val="0"/>
          <c:cat>
            <c:strRef>
              <c:f>Лист1!$A$2:$A$3</c:f>
              <c:strCache>
                <c:ptCount val="2"/>
                <c:pt idx="0">
                  <c:v>at baseline</c:v>
                </c:pt>
                <c:pt idx="1">
                  <c:v>at discharge</c:v>
                </c:pt>
              </c:strCache>
            </c:strRef>
          </c:cat>
          <c:val>
            <c:numRef>
              <c:f>Лист1!$C$2:$C$3</c:f>
              <c:numCache>
                <c:formatCode>General</c:formatCode>
                <c:ptCount val="2"/>
                <c:pt idx="0">
                  <c:v>219</c:v>
                </c:pt>
                <c:pt idx="1">
                  <c:v>308</c:v>
                </c:pt>
              </c:numCache>
            </c:numRef>
          </c:val>
        </c:ser>
        <c:dLbls>
          <c:showLegendKey val="0"/>
          <c:showVal val="0"/>
          <c:showCatName val="0"/>
          <c:showSerName val="0"/>
          <c:showPercent val="0"/>
          <c:showBubbleSize val="0"/>
        </c:dLbls>
        <c:gapWidth val="150"/>
        <c:shape val="cylinder"/>
        <c:axId val="46129664"/>
        <c:axId val="51656320"/>
        <c:axId val="0"/>
      </c:bar3DChart>
      <c:catAx>
        <c:axId val="46129664"/>
        <c:scaling>
          <c:orientation val="minMax"/>
        </c:scaling>
        <c:delete val="0"/>
        <c:axPos val="b"/>
        <c:majorTickMark val="out"/>
        <c:minorTickMark val="none"/>
        <c:tickLblPos val="nextTo"/>
        <c:crossAx val="51656320"/>
        <c:crosses val="autoZero"/>
        <c:auto val="1"/>
        <c:lblAlgn val="ctr"/>
        <c:lblOffset val="100"/>
        <c:noMultiLvlLbl val="0"/>
      </c:catAx>
      <c:valAx>
        <c:axId val="51656320"/>
        <c:scaling>
          <c:orientation val="minMax"/>
        </c:scaling>
        <c:delete val="0"/>
        <c:axPos val="l"/>
        <c:majorGridlines/>
        <c:numFmt formatCode="General" sourceLinked="1"/>
        <c:majorTickMark val="out"/>
        <c:minorTickMark val="none"/>
        <c:tickLblPos val="nextTo"/>
        <c:crossAx val="46129664"/>
        <c:crosses val="autoZero"/>
        <c:crossBetween val="between"/>
      </c:valAx>
    </c:plotArea>
    <c:legend>
      <c:legendPos val="r"/>
      <c:layout>
        <c:manualLayout>
          <c:xMode val="edge"/>
          <c:yMode val="edge"/>
          <c:x val="0.73389183609228603"/>
          <c:y val="0.39614387975759902"/>
          <c:w val="0.24847123467762841"/>
          <c:h val="0.19819113872759353"/>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СG</c:v>
                </c:pt>
              </c:strCache>
            </c:strRef>
          </c:tx>
          <c:spPr>
            <a:solidFill>
              <a:srgbClr val="CC99FF">
                <a:alpha val="80000"/>
              </a:srgbClr>
            </a:solidFill>
          </c:spPr>
          <c:invertIfNegative val="0"/>
          <c:cat>
            <c:strRef>
              <c:f>Лист1!$A$2:$A$3</c:f>
              <c:strCache>
                <c:ptCount val="2"/>
                <c:pt idx="0">
                  <c:v>at baseline </c:v>
                </c:pt>
                <c:pt idx="1">
                  <c:v>at discharge</c:v>
                </c:pt>
              </c:strCache>
            </c:strRef>
          </c:cat>
          <c:val>
            <c:numRef>
              <c:f>Лист1!$B$2:$B$3</c:f>
              <c:numCache>
                <c:formatCode>General</c:formatCode>
                <c:ptCount val="2"/>
                <c:pt idx="0">
                  <c:v>10.8</c:v>
                </c:pt>
                <c:pt idx="1">
                  <c:v>7.2</c:v>
                </c:pt>
              </c:numCache>
            </c:numRef>
          </c:val>
        </c:ser>
        <c:ser>
          <c:idx val="1"/>
          <c:order val="1"/>
          <c:tx>
            <c:strRef>
              <c:f>Лист1!$C$1</c:f>
              <c:strCache>
                <c:ptCount val="1"/>
                <c:pt idx="0">
                  <c:v>IG</c:v>
                </c:pt>
              </c:strCache>
            </c:strRef>
          </c:tx>
          <c:spPr>
            <a:solidFill>
              <a:srgbClr val="CC00FF">
                <a:alpha val="75000"/>
              </a:srgbClr>
            </a:solidFill>
          </c:spPr>
          <c:invertIfNegative val="0"/>
          <c:cat>
            <c:strRef>
              <c:f>Лист1!$A$2:$A$3</c:f>
              <c:strCache>
                <c:ptCount val="2"/>
                <c:pt idx="0">
                  <c:v>at baseline </c:v>
                </c:pt>
                <c:pt idx="1">
                  <c:v>at discharge</c:v>
                </c:pt>
              </c:strCache>
            </c:strRef>
          </c:cat>
          <c:val>
            <c:numRef>
              <c:f>Лист1!$C$2:$C$3</c:f>
              <c:numCache>
                <c:formatCode>General</c:formatCode>
                <c:ptCount val="2"/>
                <c:pt idx="0">
                  <c:v>10.7</c:v>
                </c:pt>
                <c:pt idx="1">
                  <c:v>5.9</c:v>
                </c:pt>
              </c:numCache>
            </c:numRef>
          </c:val>
        </c:ser>
        <c:dLbls>
          <c:showLegendKey val="0"/>
          <c:showVal val="0"/>
          <c:showCatName val="0"/>
          <c:showSerName val="0"/>
          <c:showPercent val="0"/>
          <c:showBubbleSize val="0"/>
        </c:dLbls>
        <c:gapWidth val="150"/>
        <c:shape val="cylinder"/>
        <c:axId val="94120448"/>
        <c:axId val="51658048"/>
        <c:axId val="0"/>
      </c:bar3DChart>
      <c:catAx>
        <c:axId val="94120448"/>
        <c:scaling>
          <c:orientation val="minMax"/>
        </c:scaling>
        <c:delete val="0"/>
        <c:axPos val="b"/>
        <c:majorTickMark val="out"/>
        <c:minorTickMark val="none"/>
        <c:tickLblPos val="nextTo"/>
        <c:crossAx val="51658048"/>
        <c:crosses val="autoZero"/>
        <c:auto val="1"/>
        <c:lblAlgn val="ctr"/>
        <c:lblOffset val="100"/>
        <c:noMultiLvlLbl val="0"/>
      </c:catAx>
      <c:valAx>
        <c:axId val="51658048"/>
        <c:scaling>
          <c:orientation val="minMax"/>
        </c:scaling>
        <c:delete val="0"/>
        <c:axPos val="l"/>
        <c:majorGridlines/>
        <c:numFmt formatCode="General" sourceLinked="1"/>
        <c:majorTickMark val="out"/>
        <c:minorTickMark val="none"/>
        <c:tickLblPos val="nextTo"/>
        <c:crossAx val="94120448"/>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B698F-4AE9-4C66-A302-CE3885AC69D1}" type="datetimeFigureOut">
              <a:rPr lang="ru-RU" smtClean="0"/>
              <a:pPr/>
              <a:t>09.04.2018</a:t>
            </a:fld>
            <a:endParaRPr lang="ru-RU"/>
          </a:p>
        </p:txBody>
      </p:sp>
      <p:sp>
        <p:nvSpPr>
          <p:cNvPr id="4" name="Образ слайда 3"/>
          <p:cNvSpPr>
            <a:spLocks noGrp="1" noRot="1" noChangeAspect="1"/>
          </p:cNvSpPr>
          <p:nvPr>
            <p:ph type="sldImg" idx="2"/>
          </p:nvPr>
        </p:nvSpPr>
        <p:spPr>
          <a:xfrm>
            <a:off x="2327275" y="685800"/>
            <a:ext cx="22034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EFFDB5-4B36-4947-855D-3C309244DBBC}" type="slidenum">
              <a:rPr lang="ru-RU" smtClean="0"/>
              <a:pPr/>
              <a:t>‹#›</a:t>
            </a:fld>
            <a:endParaRPr lang="ru-RU"/>
          </a:p>
        </p:txBody>
      </p:sp>
    </p:spTree>
    <p:extLst>
      <p:ext uri="{BB962C8B-B14F-4D97-AF65-F5344CB8AC3E}">
        <p14:creationId xmlns:p14="http://schemas.microsoft.com/office/powerpoint/2010/main" val="181474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327275" y="685800"/>
            <a:ext cx="220345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9EFFDB5-4B36-4947-855D-3C309244DBBC}"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30305" y="15658627"/>
            <a:ext cx="27543443" cy="10804684"/>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4860609" y="28563570"/>
            <a:ext cx="22682835" cy="1288161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3492936" y="2018593"/>
            <a:ext cx="7290911" cy="4300871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620203" y="2018593"/>
            <a:ext cx="21332666" cy="4300871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9697" y="32390720"/>
            <a:ext cx="27543443" cy="10011251"/>
          </a:xfrm>
        </p:spPr>
        <p:txBody>
          <a:bodyPr anchor="t"/>
          <a:lstStyle>
            <a:lvl1pPr algn="l">
              <a:defRPr sz="18900" b="1" cap="all"/>
            </a:lvl1pPr>
          </a:lstStyle>
          <a:p>
            <a:r>
              <a:rPr lang="ru-RU" smtClean="0"/>
              <a:t>Образец заголовка</a:t>
            </a:r>
            <a:endParaRPr lang="ru-RU"/>
          </a:p>
        </p:txBody>
      </p:sp>
      <p:sp>
        <p:nvSpPr>
          <p:cNvPr id="3" name="Текст 2"/>
          <p:cNvSpPr>
            <a:spLocks noGrp="1"/>
          </p:cNvSpPr>
          <p:nvPr>
            <p:ph type="body" idx="1"/>
          </p:nvPr>
        </p:nvSpPr>
        <p:spPr>
          <a:xfrm>
            <a:off x="2559697" y="21364345"/>
            <a:ext cx="27543443" cy="11026374"/>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620203" y="11761475"/>
            <a:ext cx="14311789" cy="33265828"/>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6472060" y="11761475"/>
            <a:ext cx="14311789" cy="33265828"/>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620203" y="11283081"/>
            <a:ext cx="14317416" cy="4702252"/>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ru-RU" smtClean="0"/>
              <a:t>Образец текста</a:t>
            </a:r>
          </a:p>
        </p:txBody>
      </p:sp>
      <p:sp>
        <p:nvSpPr>
          <p:cNvPr id="4" name="Содержимое 3"/>
          <p:cNvSpPr>
            <a:spLocks noGrp="1"/>
          </p:cNvSpPr>
          <p:nvPr>
            <p:ph sz="half" idx="2"/>
          </p:nvPr>
        </p:nvSpPr>
        <p:spPr>
          <a:xfrm>
            <a:off x="1620203" y="15985333"/>
            <a:ext cx="14317416" cy="29041966"/>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6460810" y="11283081"/>
            <a:ext cx="14323040" cy="4702252"/>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ru-RU" smtClean="0"/>
              <a:t>Образец текста</a:t>
            </a:r>
          </a:p>
        </p:txBody>
      </p:sp>
      <p:sp>
        <p:nvSpPr>
          <p:cNvPr id="6" name="Содержимое 5"/>
          <p:cNvSpPr>
            <a:spLocks noGrp="1"/>
          </p:cNvSpPr>
          <p:nvPr>
            <p:ph sz="quarter" idx="4"/>
          </p:nvPr>
        </p:nvSpPr>
        <p:spPr>
          <a:xfrm>
            <a:off x="16460810" y="15985333"/>
            <a:ext cx="14323040" cy="29041966"/>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205" y="2006918"/>
            <a:ext cx="10660709" cy="8541068"/>
          </a:xfrm>
        </p:spPr>
        <p:txBody>
          <a:bodyPr anchor="b"/>
          <a:lstStyle>
            <a:lvl1pPr algn="l">
              <a:defRPr sz="9500" b="1"/>
            </a:lvl1pPr>
          </a:lstStyle>
          <a:p>
            <a:r>
              <a:rPr lang="ru-RU" smtClean="0"/>
              <a:t>Образец заголовка</a:t>
            </a:r>
            <a:endParaRPr lang="ru-RU"/>
          </a:p>
        </p:txBody>
      </p:sp>
      <p:sp>
        <p:nvSpPr>
          <p:cNvPr id="3" name="Содержимое 2"/>
          <p:cNvSpPr>
            <a:spLocks noGrp="1"/>
          </p:cNvSpPr>
          <p:nvPr>
            <p:ph idx="1"/>
          </p:nvPr>
        </p:nvSpPr>
        <p:spPr>
          <a:xfrm>
            <a:off x="12669084" y="2006922"/>
            <a:ext cx="18114764" cy="43020381"/>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620205" y="10547990"/>
            <a:ext cx="10660709" cy="3447931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1421" y="35284411"/>
            <a:ext cx="19442430" cy="4165524"/>
          </a:xfrm>
        </p:spPr>
        <p:txBody>
          <a:bodyPr anchor="b"/>
          <a:lstStyle>
            <a:lvl1pPr algn="l">
              <a:defRPr sz="9500" b="1"/>
            </a:lvl1pPr>
          </a:lstStyle>
          <a:p>
            <a:r>
              <a:rPr lang="ru-RU" smtClean="0"/>
              <a:t>Образец заголовка</a:t>
            </a:r>
            <a:endParaRPr lang="ru-RU"/>
          </a:p>
        </p:txBody>
      </p:sp>
      <p:sp>
        <p:nvSpPr>
          <p:cNvPr id="3" name="Рисунок 2"/>
          <p:cNvSpPr>
            <a:spLocks noGrp="1"/>
          </p:cNvSpPr>
          <p:nvPr>
            <p:ph type="pic" idx="1"/>
          </p:nvPr>
        </p:nvSpPr>
        <p:spPr>
          <a:xfrm>
            <a:off x="6351421" y="4503896"/>
            <a:ext cx="19442430" cy="3024378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ru-RU"/>
          </a:p>
        </p:txBody>
      </p:sp>
      <p:sp>
        <p:nvSpPr>
          <p:cNvPr id="4" name="Текст 3"/>
          <p:cNvSpPr>
            <a:spLocks noGrp="1"/>
          </p:cNvSpPr>
          <p:nvPr>
            <p:ph type="body" sz="half" idx="2"/>
          </p:nvPr>
        </p:nvSpPr>
        <p:spPr>
          <a:xfrm>
            <a:off x="6351421" y="39449935"/>
            <a:ext cx="19442430" cy="5915736"/>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0204" y="2018589"/>
            <a:ext cx="29163645" cy="8401050"/>
          </a:xfrm>
          <a:prstGeom prst="rect">
            <a:avLst/>
          </a:prstGeom>
        </p:spPr>
        <p:txBody>
          <a:bodyPr vert="horz" lIns="432054" tIns="216027" rIns="432054" bIns="216027"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1620204" y="11761475"/>
            <a:ext cx="29163645" cy="33265828"/>
          </a:xfrm>
          <a:prstGeom prst="rect">
            <a:avLst/>
          </a:prstGeom>
        </p:spPr>
        <p:txBody>
          <a:bodyPr vert="horz" lIns="432054" tIns="216027" rIns="432054" bIns="216027"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1620203" y="46719176"/>
            <a:ext cx="7560945" cy="2683670"/>
          </a:xfrm>
          <a:prstGeom prst="rect">
            <a:avLst/>
          </a:prstGeom>
        </p:spPr>
        <p:txBody>
          <a:bodyPr vert="horz" lIns="432054" tIns="216027" rIns="432054" bIns="216027" rtlCol="0" anchor="ctr"/>
          <a:lstStyle>
            <a:lvl1pPr algn="l">
              <a:defRPr sz="5700">
                <a:solidFill>
                  <a:schemeClr val="tx1">
                    <a:tint val="75000"/>
                  </a:schemeClr>
                </a:solidFill>
              </a:defRPr>
            </a:lvl1pPr>
          </a:lstStyle>
          <a:p>
            <a:fld id="{5B106E36-FD25-4E2D-B0AA-010F637433A0}" type="datetimeFigureOut">
              <a:rPr lang="ru-RU" smtClean="0"/>
              <a:pPr/>
              <a:t>09.04.2018</a:t>
            </a:fld>
            <a:endParaRPr lang="ru-RU"/>
          </a:p>
        </p:txBody>
      </p:sp>
      <p:sp>
        <p:nvSpPr>
          <p:cNvPr id="5" name="Нижний колонтитул 4"/>
          <p:cNvSpPr>
            <a:spLocks noGrp="1"/>
          </p:cNvSpPr>
          <p:nvPr>
            <p:ph type="ftr" sz="quarter" idx="3"/>
          </p:nvPr>
        </p:nvSpPr>
        <p:spPr>
          <a:xfrm>
            <a:off x="11071385" y="46719176"/>
            <a:ext cx="10261283" cy="2683670"/>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23222904" y="46719176"/>
            <a:ext cx="7560945" cy="2683670"/>
          </a:xfrm>
          <a:prstGeom prst="rect">
            <a:avLst/>
          </a:prstGeom>
        </p:spPr>
        <p:txBody>
          <a:bodyPr vert="horz" lIns="432054" tIns="216027" rIns="432054" bIns="216027" rtlCol="0" anchor="ctr"/>
          <a:lstStyle>
            <a:lvl1pPr algn="r">
              <a:defRPr sz="57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ru-RU"/>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0000"/>
            <a:lum/>
          </a:blip>
          <a:srcRect/>
          <a:stretch>
            <a:fillRect l="-17000" r="-17000"/>
          </a:stretch>
        </a:blipFill>
        <a:effectLst/>
      </p:bgPr>
    </p:bg>
    <p:spTree>
      <p:nvGrpSpPr>
        <p:cNvPr id="1" name=""/>
        <p:cNvGrpSpPr/>
        <p:nvPr/>
      </p:nvGrpSpPr>
      <p:grpSpPr>
        <a:xfrm>
          <a:off x="0" y="0"/>
          <a:ext cx="0" cy="0"/>
          <a:chOff x="0" y="0"/>
          <a:chExt cx="0" cy="0"/>
        </a:xfrm>
      </p:grpSpPr>
      <p:sp>
        <p:nvSpPr>
          <p:cNvPr id="150" name="Прямоугольник 149"/>
          <p:cNvSpPr/>
          <p:nvPr/>
        </p:nvSpPr>
        <p:spPr>
          <a:xfrm>
            <a:off x="16320182" y="41922315"/>
            <a:ext cx="14833648" cy="7035044"/>
          </a:xfrm>
          <a:prstGeom prst="rect">
            <a:avLst/>
          </a:prstGeom>
          <a:solidFill>
            <a:schemeClr val="tx1">
              <a:alpha val="0"/>
            </a:schemeClr>
          </a:solid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0" name="Группа 69"/>
          <p:cNvGrpSpPr/>
          <p:nvPr/>
        </p:nvGrpSpPr>
        <p:grpSpPr>
          <a:xfrm>
            <a:off x="1299962" y="4257406"/>
            <a:ext cx="31104089" cy="1532053"/>
            <a:chOff x="1440386" y="4285149"/>
            <a:chExt cx="30963664" cy="1067577"/>
          </a:xfrm>
        </p:grpSpPr>
        <p:sp>
          <p:nvSpPr>
            <p:cNvPr id="1028" name="Rectangle 4"/>
            <p:cNvSpPr>
              <a:spLocks noChangeArrowheads="1"/>
            </p:cNvSpPr>
            <p:nvPr/>
          </p:nvSpPr>
          <p:spPr bwMode="auto">
            <a:xfrm>
              <a:off x="14567120" y="4285149"/>
              <a:ext cx="4243460" cy="45038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1" i="0" strike="noStrike" cap="none" normalizeH="0" baseline="0" dirty="0" err="1" smtClean="0">
                  <a:ln>
                    <a:noFill/>
                  </a:ln>
                  <a:solidFill>
                    <a:schemeClr val="tx1"/>
                  </a:solidFill>
                  <a:effectLst/>
                  <a:latin typeface="Tahoma" pitchFamily="34" charset="0"/>
                  <a:ea typeface="Tahoma" pitchFamily="34" charset="0"/>
                  <a:cs typeface="Tahoma" pitchFamily="34" charset="0"/>
                </a:rPr>
                <a:t>Ganna</a:t>
              </a:r>
              <a:r>
                <a:rPr kumimoji="0" lang="en-US" sz="3600" b="1" i="0" strike="noStrike" cap="none" normalizeH="0" dirty="0" smtClean="0">
                  <a:ln>
                    <a:noFill/>
                  </a:ln>
                  <a:solidFill>
                    <a:schemeClr val="tx1"/>
                  </a:solidFill>
                  <a:effectLst/>
                  <a:latin typeface="Tahoma" pitchFamily="34" charset="0"/>
                  <a:ea typeface="Tahoma" pitchFamily="34" charset="0"/>
                  <a:cs typeface="Tahoma" pitchFamily="34" charset="0"/>
                </a:rPr>
                <a:t> </a:t>
              </a:r>
              <a:r>
                <a:rPr kumimoji="0" lang="en-US" sz="3600" b="1" i="0" strike="noStrike" cap="none" normalizeH="0" baseline="0" dirty="0" err="1" smtClean="0">
                  <a:ln>
                    <a:noFill/>
                  </a:ln>
                  <a:solidFill>
                    <a:schemeClr val="tx1"/>
                  </a:solidFill>
                  <a:effectLst/>
                  <a:latin typeface="Tahoma" pitchFamily="34" charset="0"/>
                  <a:ea typeface="Tahoma" pitchFamily="34" charset="0"/>
                  <a:cs typeface="Tahoma" pitchFamily="34" charset="0"/>
                </a:rPr>
                <a:t>Smyrnova</a:t>
              </a:r>
              <a:endParaRPr kumimoji="0" lang="ru-RU" sz="3600" b="1" i="0"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
          <p:nvSpPr>
            <p:cNvPr id="15" name="Прямоугольник 14"/>
            <p:cNvSpPr/>
            <p:nvPr/>
          </p:nvSpPr>
          <p:spPr>
            <a:xfrm>
              <a:off x="1440386" y="4902345"/>
              <a:ext cx="30963664" cy="450381"/>
            </a:xfrm>
            <a:prstGeom prst="rect">
              <a:avLst/>
            </a:prstGeom>
          </p:spPr>
          <p:txBody>
            <a:bodyPr wrap="square">
              <a:spAutoFit/>
            </a:bodyPr>
            <a:lstStyle/>
            <a:p>
              <a:pPr algn="ctr"/>
              <a:endParaRPr lang="ru-RU" sz="3600" dirty="0">
                <a:latin typeface="Tahoma" pitchFamily="34" charset="0"/>
                <a:ea typeface="Tahoma" pitchFamily="34" charset="0"/>
                <a:cs typeface="Tahoma" pitchFamily="34" charset="0"/>
              </a:endParaRPr>
            </a:p>
          </p:txBody>
        </p:sp>
      </p:grpSp>
      <p:sp>
        <p:nvSpPr>
          <p:cNvPr id="16" name="Прямоугольник 15"/>
          <p:cNvSpPr/>
          <p:nvPr/>
        </p:nvSpPr>
        <p:spPr>
          <a:xfrm>
            <a:off x="844151" y="7274702"/>
            <a:ext cx="14833648" cy="41682656"/>
          </a:xfrm>
          <a:prstGeom prst="rect">
            <a:avLst/>
          </a:prstGeom>
          <a:solidFill>
            <a:srgbClr val="CC00FF">
              <a:alpha val="0"/>
            </a:srgbClr>
          </a:solidFill>
          <a:ln w="1270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Прямоугольник 16"/>
          <p:cNvSpPr/>
          <p:nvPr/>
        </p:nvSpPr>
        <p:spPr>
          <a:xfrm>
            <a:off x="16332953" y="7274703"/>
            <a:ext cx="14833648" cy="34371668"/>
          </a:xfrm>
          <a:prstGeom prst="rect">
            <a:avLst/>
          </a:prstGeom>
          <a:solidFill>
            <a:schemeClr val="accent1">
              <a:alpha val="0"/>
            </a:schemeClr>
          </a:solidFill>
          <a:ln w="1270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180" name="Группа 179"/>
          <p:cNvGrpSpPr/>
          <p:nvPr/>
        </p:nvGrpSpPr>
        <p:grpSpPr>
          <a:xfrm>
            <a:off x="974082" y="7398751"/>
            <a:ext cx="14867903" cy="3792308"/>
            <a:chOff x="1046090" y="6557813"/>
            <a:chExt cx="14867903" cy="3250551"/>
          </a:xfrm>
        </p:grpSpPr>
        <p:sp>
          <p:nvSpPr>
            <p:cNvPr id="22" name="Прямоугольник 21"/>
            <p:cNvSpPr/>
            <p:nvPr/>
          </p:nvSpPr>
          <p:spPr>
            <a:xfrm>
              <a:off x="1152353" y="6557813"/>
              <a:ext cx="14761640" cy="712283"/>
            </a:xfrm>
            <a:prstGeom prst="rect">
              <a:avLst/>
            </a:prstGeom>
          </p:spPr>
          <p:txBody>
            <a:bodyPr wrap="square">
              <a:spAutoFit/>
            </a:bodyPr>
            <a:lstStyle/>
            <a:p>
              <a:pPr algn="ctr"/>
              <a:r>
                <a:rPr lang="en-US" sz="4800" b="1" dirty="0" smtClean="0">
                  <a:latin typeface="Tahoma" pitchFamily="34" charset="0"/>
                  <a:ea typeface="Tahoma" pitchFamily="34" charset="0"/>
                  <a:cs typeface="Tahoma" pitchFamily="34" charset="0"/>
                </a:rPr>
                <a:t>INTRODUCTION</a:t>
              </a:r>
              <a:endParaRPr lang="ru-RU" sz="4800" b="1" dirty="0">
                <a:latin typeface="Tahoma" pitchFamily="34" charset="0"/>
                <a:ea typeface="Tahoma" pitchFamily="34" charset="0"/>
                <a:cs typeface="Tahoma" pitchFamily="34" charset="0"/>
              </a:endParaRPr>
            </a:p>
          </p:txBody>
        </p:sp>
        <p:sp>
          <p:nvSpPr>
            <p:cNvPr id="84" name="Заголовок 1"/>
            <p:cNvSpPr txBox="1">
              <a:spLocks/>
            </p:cNvSpPr>
            <p:nvPr/>
          </p:nvSpPr>
          <p:spPr>
            <a:xfrm>
              <a:off x="1046090" y="7144068"/>
              <a:ext cx="14689632" cy="2664296"/>
            </a:xfrm>
            <a:prstGeom prst="rect">
              <a:avLst/>
            </a:prstGeom>
          </p:spPr>
          <p:txBody>
            <a:bodyPr vert="horz" lIns="432054" tIns="216027" rIns="432054" bIns="216027" rtlCol="0" anchor="ctr">
              <a:noAutofit/>
            </a:bodyPr>
            <a:lstStyle/>
            <a:p>
              <a:pPr lvl="0" algn="just">
                <a:spcBef>
                  <a:spcPct val="0"/>
                </a:spcBef>
              </a:pPr>
              <a:endParaRPr lang="en-US" sz="3600" dirty="0" smtClean="0">
                <a:latin typeface="Tahoma" pitchFamily="34" charset="0"/>
                <a:ea typeface="Tahoma" pitchFamily="34" charset="0"/>
                <a:cs typeface="Tahoma" pitchFamily="34" charset="0"/>
              </a:endParaRPr>
            </a:p>
            <a:p>
              <a:pPr lvl="0" algn="just">
                <a:spcBef>
                  <a:spcPct val="0"/>
                </a:spcBef>
              </a:pPr>
              <a:endParaRPr lang="en-US" sz="3600" dirty="0">
                <a:latin typeface="Tahoma" pitchFamily="34" charset="0"/>
                <a:ea typeface="Tahoma" pitchFamily="34" charset="0"/>
                <a:cs typeface="Tahoma" pitchFamily="34" charset="0"/>
              </a:endParaRPr>
            </a:p>
            <a:p>
              <a:pPr lvl="0" algn="just">
                <a:spcBef>
                  <a:spcPct val="0"/>
                </a:spcBef>
              </a:pPr>
              <a:endParaRPr lang="en-US" sz="3600" dirty="0" smtClean="0">
                <a:latin typeface="Tahoma" pitchFamily="34" charset="0"/>
                <a:ea typeface="Tahoma" pitchFamily="34" charset="0"/>
                <a:cs typeface="Tahoma" pitchFamily="34" charset="0"/>
              </a:endParaRPr>
            </a:p>
            <a:p>
              <a:pPr lvl="0" algn="just">
                <a:spcBef>
                  <a:spcPct val="0"/>
                </a:spcBef>
              </a:pPr>
              <a:endParaRPr lang="en-US" sz="3600" dirty="0">
                <a:latin typeface="Tahoma" pitchFamily="34" charset="0"/>
                <a:ea typeface="Tahoma" pitchFamily="34" charset="0"/>
                <a:cs typeface="Tahoma" pitchFamily="34" charset="0"/>
              </a:endParaRPr>
            </a:p>
            <a:p>
              <a:pPr lvl="0" algn="just">
                <a:spcBef>
                  <a:spcPct val="0"/>
                </a:spcBef>
              </a:pPr>
              <a:endParaRPr lang="en-US" sz="3600" dirty="0" smtClean="0">
                <a:latin typeface="Tahoma" pitchFamily="34" charset="0"/>
                <a:ea typeface="Tahoma" pitchFamily="34" charset="0"/>
                <a:cs typeface="Tahoma" pitchFamily="34" charset="0"/>
              </a:endParaRPr>
            </a:p>
          </p:txBody>
        </p:sp>
      </p:grpSp>
      <p:sp>
        <p:nvSpPr>
          <p:cNvPr id="91" name="Заголовок 1"/>
          <p:cNvSpPr txBox="1">
            <a:spLocks/>
          </p:cNvSpPr>
          <p:nvPr/>
        </p:nvSpPr>
        <p:spPr>
          <a:xfrm>
            <a:off x="16292572" y="41999729"/>
            <a:ext cx="14833648" cy="6880213"/>
          </a:xfrm>
          <a:prstGeom prst="rect">
            <a:avLst/>
          </a:prstGeom>
        </p:spPr>
        <p:txBody>
          <a:bodyPr vert="horz" lIns="432054" tIns="216027" rIns="432054" bIns="216027" rtlCol="0" anchor="ctr">
            <a:noAutofit/>
          </a:bodyPr>
          <a:lstStyle/>
          <a:p>
            <a:pPr marL="0" marR="0" lvl="0" indent="0" algn="ctr" defTabSz="432054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REFERENCES</a:t>
            </a:r>
            <a:endParaRPr lang="en-US" sz="3000" dirty="0" smtClean="0">
              <a:latin typeface="Tahoma" pitchFamily="34" charset="0"/>
              <a:ea typeface="Tahoma" pitchFamily="34" charset="0"/>
              <a:cs typeface="Tahoma" pitchFamily="34" charset="0"/>
            </a:endParaRPr>
          </a:p>
          <a:p>
            <a:pPr marL="514350" lvl="0" indent="-514350" algn="just">
              <a:buAutoNum type="arabicPeriod"/>
            </a:pPr>
            <a:r>
              <a:rPr lang="en-US" sz="3600" dirty="0" err="1" smtClean="0"/>
              <a:t>Randeep</a:t>
            </a:r>
            <a:r>
              <a:rPr lang="en-US" sz="3600" dirty="0" smtClean="0"/>
              <a:t> </a:t>
            </a:r>
            <a:r>
              <a:rPr lang="en-US" sz="3600" dirty="0" err="1"/>
              <a:t>Guleria</a:t>
            </a:r>
            <a:r>
              <a:rPr lang="en-US" sz="3600" dirty="0"/>
              <a:t>, </a:t>
            </a:r>
            <a:r>
              <a:rPr lang="en-US" sz="3600" dirty="0" err="1"/>
              <a:t>Sneh</a:t>
            </a:r>
            <a:r>
              <a:rPr lang="en-US" sz="3600" dirty="0"/>
              <a:t> </a:t>
            </a:r>
            <a:r>
              <a:rPr lang="en-US" sz="3600" dirty="0" err="1"/>
              <a:t>Arora</a:t>
            </a:r>
            <a:r>
              <a:rPr lang="en-US" sz="3600" dirty="0"/>
              <a:t>, </a:t>
            </a:r>
            <a:r>
              <a:rPr lang="en-US" sz="3600" dirty="0" err="1"/>
              <a:t>Anant</a:t>
            </a:r>
            <a:r>
              <a:rPr lang="en-US" sz="3600" dirty="0"/>
              <a:t> Mohan, </a:t>
            </a:r>
            <a:r>
              <a:rPr lang="en-US" sz="3600" dirty="0" err="1"/>
              <a:t>Guresh</a:t>
            </a:r>
            <a:r>
              <a:rPr lang="en-US" sz="3600" dirty="0"/>
              <a:t> Kumar, </a:t>
            </a:r>
            <a:r>
              <a:rPr lang="en-US" sz="3600" dirty="0" err="1"/>
              <a:t>Ajit</a:t>
            </a:r>
            <a:r>
              <a:rPr lang="en-US" sz="3600" dirty="0"/>
              <a:t> Kumar. Yoga is as effective as standard pulmonary rehabilitation in improving dyspnea, inflammatory markers, and quality of life in patients with COPD. </a:t>
            </a:r>
            <a:r>
              <a:rPr lang="uk-UA" sz="3600" i="1" dirty="0"/>
              <a:t>С</a:t>
            </a:r>
            <a:r>
              <a:rPr lang="en-US" sz="3600" i="1" dirty="0" err="1"/>
              <a:t>hest</a:t>
            </a:r>
            <a:r>
              <a:rPr lang="en-US" sz="3600" dirty="0"/>
              <a:t>. 2015;148(4_MeetingAbstracts):</a:t>
            </a:r>
            <a:r>
              <a:rPr lang="en-US" sz="3600" dirty="0" smtClean="0"/>
              <a:t>907A.</a:t>
            </a:r>
            <a:endParaRPr lang="en-US" sz="3600" dirty="0"/>
          </a:p>
          <a:p>
            <a:pPr marL="514350" lvl="0" indent="-514350" algn="just">
              <a:buAutoNum type="arabicPeriod"/>
            </a:pPr>
            <a:r>
              <a:rPr lang="en-US" sz="3600" dirty="0" err="1" smtClean="0"/>
              <a:t>Spruit</a:t>
            </a:r>
            <a:r>
              <a:rPr lang="en-US" sz="3600" dirty="0" smtClean="0"/>
              <a:t> </a:t>
            </a:r>
            <a:r>
              <a:rPr lang="en-US" sz="3600" dirty="0"/>
              <a:t>MA, Singh SJ, Garvey C, </a:t>
            </a:r>
            <a:r>
              <a:rPr lang="en-US" sz="3600" dirty="0" err="1"/>
              <a:t>ZuWallack</a:t>
            </a:r>
            <a:r>
              <a:rPr lang="en-US" sz="3600" dirty="0"/>
              <a:t> R, </a:t>
            </a:r>
            <a:r>
              <a:rPr lang="en-US" sz="3600" dirty="0" err="1"/>
              <a:t>Nici</a:t>
            </a:r>
            <a:r>
              <a:rPr lang="en-US" sz="3600" dirty="0"/>
              <a:t> L, Rochester C, et al. An Official American Thoracic Society/European Respiratory Society Statement: Key Concepts and Advances in Pulmonary Rehabilitation. </a:t>
            </a:r>
            <a:r>
              <a:rPr lang="en-US" sz="3600" i="1" dirty="0"/>
              <a:t>American Journal of Respiratory and Critical Care Medicine</a:t>
            </a:r>
            <a:r>
              <a:rPr lang="en-US" sz="3600" dirty="0"/>
              <a:t>. 2013;188:13-64.</a:t>
            </a:r>
            <a:endParaRPr lang="ru-RU" sz="3600" dirty="0"/>
          </a:p>
        </p:txBody>
      </p:sp>
      <p:sp>
        <p:nvSpPr>
          <p:cNvPr id="24" name="Заголовок 1"/>
          <p:cNvSpPr txBox="1">
            <a:spLocks/>
          </p:cNvSpPr>
          <p:nvPr/>
        </p:nvSpPr>
        <p:spPr>
          <a:xfrm>
            <a:off x="1080345" y="11933476"/>
            <a:ext cx="14833648" cy="1848322"/>
          </a:xfrm>
          <a:prstGeom prst="rect">
            <a:avLst/>
          </a:prstGeom>
        </p:spPr>
        <p:txBody>
          <a:bodyPr vert="horz" lIns="432054" tIns="216027" rIns="432054" bIns="216027" rtlCol="0" anchor="ctr">
            <a:normAutofit lnSpcReduction="10000"/>
          </a:bodyPr>
          <a:lstStyle/>
          <a:p>
            <a:pPr marL="0" marR="0" lvl="0" indent="0" algn="ctr" defTabSz="4320540" rtl="0" eaLnBrk="1" fontAlgn="auto" latinLnBrk="0" hangingPunct="1">
              <a:lnSpc>
                <a:spcPct val="100000"/>
              </a:lnSpc>
              <a:spcBef>
                <a:spcPct val="0"/>
              </a:spcBef>
              <a:spcAft>
                <a:spcPts val="0"/>
              </a:spcAft>
              <a:buClrTx/>
              <a:buSzTx/>
              <a:buFontTx/>
              <a:buNone/>
              <a:tabLst/>
              <a:defRPr/>
            </a:pPr>
            <a:endParaRPr lang="en-US" sz="4800" b="1" dirty="0" smtClean="0">
              <a:latin typeface="Tahoma" pitchFamily="34" charset="0"/>
              <a:ea typeface="Tahoma" pitchFamily="34" charset="0"/>
              <a:cs typeface="Tahoma" pitchFamily="34" charset="0"/>
            </a:endParaRPr>
          </a:p>
          <a:p>
            <a:pPr marL="0" marR="0" lvl="0" indent="0" algn="ctr" defTabSz="4320540" rtl="0" eaLnBrk="1" fontAlgn="auto" latinLnBrk="0" hangingPunct="1">
              <a:lnSpc>
                <a:spcPct val="100000"/>
              </a:lnSpc>
              <a:spcBef>
                <a:spcPct val="0"/>
              </a:spcBef>
              <a:spcAft>
                <a:spcPts val="0"/>
              </a:spcAft>
              <a:buClrTx/>
              <a:buSzTx/>
              <a:buFontTx/>
              <a:buNone/>
              <a:tabLst/>
              <a:defRPr/>
            </a:pPr>
            <a:r>
              <a:rPr lang="en-US" sz="4800" b="1" dirty="0" smtClean="0">
                <a:latin typeface="Tahoma" pitchFamily="34" charset="0"/>
                <a:ea typeface="Tahoma" pitchFamily="34" charset="0"/>
                <a:cs typeface="Tahoma" pitchFamily="34" charset="0"/>
              </a:rPr>
              <a:t>AIM OF STUDY</a:t>
            </a:r>
            <a:endParaRPr kumimoji="0" lang="ru-RU" sz="4800" b="1"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122" name="Прямоугольник 121"/>
          <p:cNvSpPr/>
          <p:nvPr/>
        </p:nvSpPr>
        <p:spPr>
          <a:xfrm>
            <a:off x="1045056" y="17158912"/>
            <a:ext cx="14691699" cy="830997"/>
          </a:xfrm>
          <a:prstGeom prst="rect">
            <a:avLst/>
          </a:prstGeom>
        </p:spPr>
        <p:txBody>
          <a:bodyPr wrap="square">
            <a:spAutoFit/>
          </a:bodyPr>
          <a:lstStyle/>
          <a:p>
            <a:pPr algn="ctr"/>
            <a:r>
              <a:rPr lang="en-US" sz="4800" b="1" dirty="0" smtClean="0">
                <a:latin typeface="Tahoma" pitchFamily="34" charset="0"/>
                <a:ea typeface="Tahoma" pitchFamily="34" charset="0"/>
                <a:cs typeface="Tahoma" pitchFamily="34" charset="0"/>
              </a:rPr>
              <a:t>MATERIALS AND METHODS</a:t>
            </a:r>
            <a:endParaRPr lang="ru-RU" sz="4800" b="1" dirty="0">
              <a:latin typeface="Tahoma" pitchFamily="34" charset="0"/>
              <a:ea typeface="Tahoma" pitchFamily="34" charset="0"/>
              <a:cs typeface="Tahoma" pitchFamily="34" charset="0"/>
            </a:endParaRPr>
          </a:p>
        </p:txBody>
      </p:sp>
      <p:sp>
        <p:nvSpPr>
          <p:cNvPr id="128" name="Заголовок 1"/>
          <p:cNvSpPr txBox="1">
            <a:spLocks/>
          </p:cNvSpPr>
          <p:nvPr/>
        </p:nvSpPr>
        <p:spPr>
          <a:xfrm>
            <a:off x="1299962" y="19857738"/>
            <a:ext cx="14330496" cy="3311672"/>
          </a:xfrm>
          <a:prstGeom prst="rect">
            <a:avLst/>
          </a:prstGeom>
        </p:spPr>
        <p:txBody>
          <a:bodyPr vert="horz" lIns="432054" tIns="216027" rIns="432054" bIns="216027" rtlCol="0" anchor="ctr">
            <a:noAutofit/>
          </a:bodyPr>
          <a:lstStyle/>
          <a:p>
            <a:pPr lvl="0" algn="just">
              <a:spcBef>
                <a:spcPct val="0"/>
              </a:spcBef>
              <a:buFont typeface="Arial" pitchFamily="34" charset="0"/>
              <a:buChar char="•"/>
            </a:pPr>
            <a:r>
              <a:rPr lang="ru-RU" sz="3600" dirty="0" smtClean="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patients of the age up to 18 who met </a:t>
            </a:r>
            <a:r>
              <a:rPr lang="en-US" sz="3600" dirty="0">
                <a:latin typeface="Tahoma" pitchFamily="34" charset="0"/>
                <a:ea typeface="Tahoma" pitchFamily="34" charset="0"/>
                <a:cs typeface="Tahoma" pitchFamily="34" charset="0"/>
              </a:rPr>
              <a:t>the Global Initiative for Chronic Obstructive Lung </a:t>
            </a:r>
            <a:r>
              <a:rPr lang="en-US" sz="3600" dirty="0" smtClean="0">
                <a:latin typeface="Tahoma" pitchFamily="34" charset="0"/>
                <a:ea typeface="Tahoma" pitchFamily="34" charset="0"/>
                <a:cs typeface="Tahoma" pitchFamily="34" charset="0"/>
              </a:rPr>
              <a:t>Disease </a:t>
            </a:r>
            <a:r>
              <a:rPr lang="en-US" sz="3600" dirty="0">
                <a:latin typeface="Tahoma" pitchFamily="34" charset="0"/>
                <a:ea typeface="Tahoma" pitchFamily="34" charset="0"/>
                <a:cs typeface="Tahoma" pitchFamily="34" charset="0"/>
              </a:rPr>
              <a:t>criteria for a diagnosis of COPD </a:t>
            </a:r>
            <a:endParaRPr lang="ru-RU" sz="3600" dirty="0" smtClean="0">
              <a:latin typeface="Tahoma" pitchFamily="34" charset="0"/>
              <a:ea typeface="Tahoma" pitchFamily="34" charset="0"/>
              <a:cs typeface="Tahoma" pitchFamily="34" charset="0"/>
            </a:endParaRPr>
          </a:p>
          <a:p>
            <a:pPr lvl="0" algn="just">
              <a:spcBef>
                <a:spcPct val="0"/>
              </a:spcBef>
              <a:buFont typeface="Arial" pitchFamily="34" charset="0"/>
              <a:buChar char="•"/>
            </a:pPr>
            <a:r>
              <a:rPr lang="ru-RU" sz="3600" dirty="0" smtClean="0">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stable ischemic heart disease in anamnesis and </a:t>
            </a:r>
            <a:r>
              <a:rPr lang="en-US" sz="3600" dirty="0" err="1">
                <a:latin typeface="Tahoma" pitchFamily="34" charset="0"/>
                <a:ea typeface="Tahoma" pitchFamily="34" charset="0"/>
                <a:cs typeface="Tahoma" pitchFamily="34" charset="0"/>
              </a:rPr>
              <a:t>decompensation</a:t>
            </a:r>
            <a:r>
              <a:rPr lang="en-US" sz="3600" dirty="0">
                <a:latin typeface="Tahoma" pitchFamily="34" charset="0"/>
                <a:ea typeface="Tahoma" pitchFamily="34" charset="0"/>
                <a:cs typeface="Tahoma" pitchFamily="34" charset="0"/>
              </a:rPr>
              <a:t> of CHF with symptoms leading to hospitalization</a:t>
            </a:r>
            <a:endParaRPr lang="ru-RU" sz="3600" dirty="0" smtClean="0">
              <a:latin typeface="Tahoma" pitchFamily="34" charset="0"/>
              <a:ea typeface="Tahoma" pitchFamily="34" charset="0"/>
              <a:cs typeface="Tahoma" pitchFamily="34" charset="0"/>
            </a:endParaRPr>
          </a:p>
        </p:txBody>
      </p:sp>
      <p:grpSp>
        <p:nvGrpSpPr>
          <p:cNvPr id="2" name="Группа 1"/>
          <p:cNvGrpSpPr/>
          <p:nvPr/>
        </p:nvGrpSpPr>
        <p:grpSpPr>
          <a:xfrm>
            <a:off x="938759" y="23665516"/>
            <a:ext cx="14903225" cy="8795534"/>
            <a:chOff x="1008337" y="19420634"/>
            <a:chExt cx="14903225" cy="7539028"/>
          </a:xfrm>
        </p:grpSpPr>
        <p:sp>
          <p:nvSpPr>
            <p:cNvPr id="129" name="Содержимое 2"/>
            <p:cNvSpPr txBox="1">
              <a:spLocks/>
            </p:cNvSpPr>
            <p:nvPr/>
          </p:nvSpPr>
          <p:spPr>
            <a:xfrm>
              <a:off x="1008337" y="19420634"/>
              <a:ext cx="14691699" cy="834875"/>
            </a:xfrm>
            <a:prstGeom prst="rect">
              <a:avLst/>
            </a:prstGeom>
          </p:spPr>
          <p:txBody>
            <a:bodyPr vert="horz" lIns="432054" tIns="216027" rIns="432054" bIns="216027" rtlCol="0">
              <a:noAutofit/>
            </a:bodyPr>
            <a:lstStyle/>
            <a:p>
              <a:pPr marL="0" marR="0" lvl="0" indent="0" algn="ctr" defTabSz="432054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noProof="0" dirty="0" smtClean="0">
                  <a:ln>
                    <a:noFill/>
                  </a:ln>
                  <a:effectLst/>
                  <a:uLnTx/>
                  <a:uFillTx/>
                  <a:latin typeface="Tahoma" pitchFamily="34" charset="0"/>
                  <a:ea typeface="Tahoma" pitchFamily="34" charset="0"/>
                  <a:cs typeface="Tahoma" pitchFamily="34" charset="0"/>
                </a:rPr>
                <a:t>Exclusion criteria</a:t>
              </a:r>
              <a:endParaRPr kumimoji="0" lang="ru-RU" sz="3600" b="1" i="0" u="none" strike="noStrike" kern="1200" cap="none" spc="0" normalizeH="0" noProof="0" dirty="0">
                <a:ln>
                  <a:noFill/>
                </a:ln>
                <a:effectLst/>
                <a:uLnTx/>
                <a:uFillTx/>
                <a:latin typeface="Tahoma" pitchFamily="34" charset="0"/>
                <a:ea typeface="Tahoma" pitchFamily="34" charset="0"/>
                <a:cs typeface="Tahoma" pitchFamily="34" charset="0"/>
              </a:endParaRPr>
            </a:p>
          </p:txBody>
        </p:sp>
        <p:sp>
          <p:nvSpPr>
            <p:cNvPr id="121" name="Содержимое 2"/>
            <p:cNvSpPr txBox="1">
              <a:spLocks/>
            </p:cNvSpPr>
            <p:nvPr/>
          </p:nvSpPr>
          <p:spPr>
            <a:xfrm>
              <a:off x="8170924" y="20082701"/>
              <a:ext cx="7740638" cy="6876961"/>
            </a:xfrm>
            <a:prstGeom prst="rect">
              <a:avLst/>
            </a:prstGeom>
          </p:spPr>
          <p:txBody>
            <a:bodyPr vert="horz" lIns="432054" tIns="216027" rIns="432054" bIns="216027" rtlCol="0">
              <a:normAutofit/>
            </a:bodyPr>
            <a:lstStyle/>
            <a:p>
              <a:pPr lvl="0" algn="just">
                <a:spcBef>
                  <a:spcPct val="20000"/>
                </a:spcBef>
                <a:buFont typeface="Arial" pitchFamily="34" charset="0"/>
                <a:buChar char="•"/>
                <a:defRPr/>
              </a:pPr>
              <a:r>
                <a:rPr kumimoji="0" lang="ru-RU" sz="36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comorbid conditions with an expected survival of less than 6 </a:t>
              </a:r>
              <a:r>
                <a:rPr lang="en-US" sz="3600" dirty="0" smtClean="0">
                  <a:latin typeface="Tahoma" pitchFamily="34" charset="0"/>
                  <a:ea typeface="Tahoma" pitchFamily="34" charset="0"/>
                  <a:cs typeface="Tahoma" pitchFamily="34" charset="0"/>
                </a:rPr>
                <a:t>months</a:t>
              </a:r>
              <a:endParaRPr lang="en-US" sz="3600" dirty="0">
                <a:latin typeface="Tahoma" pitchFamily="34" charset="0"/>
                <a:ea typeface="Tahoma" pitchFamily="34" charset="0"/>
                <a:cs typeface="Tahoma" pitchFamily="34" charset="0"/>
              </a:endParaRPr>
            </a:p>
            <a:p>
              <a:pPr lvl="0" algn="just">
                <a:spcBef>
                  <a:spcPct val="20000"/>
                </a:spcBef>
                <a:buFont typeface="Arial" pitchFamily="34" charset="0"/>
                <a:buChar char="•"/>
                <a:defRPr/>
              </a:pPr>
              <a:r>
                <a:rPr kumimoji="0" lang="en-US" sz="36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acute myocardial infarction at time of </a:t>
              </a:r>
              <a:r>
                <a:rPr lang="en-US" sz="3600" dirty="0" smtClean="0">
                  <a:latin typeface="Tahoma" pitchFamily="34" charset="0"/>
                  <a:ea typeface="Tahoma" pitchFamily="34" charset="0"/>
                  <a:cs typeface="Tahoma" pitchFamily="34" charset="0"/>
                </a:rPr>
                <a:t>hospitalization</a:t>
              </a:r>
            </a:p>
            <a:p>
              <a:pPr lvl="0" algn="just">
                <a:spcBef>
                  <a:spcPct val="20000"/>
                </a:spcBef>
                <a:buFont typeface="Arial" pitchFamily="34" charset="0"/>
                <a:buChar char="•"/>
                <a:defRPr/>
              </a:pP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retinal detachment</a:t>
              </a:r>
            </a:p>
            <a:p>
              <a:pPr lvl="0" algn="just">
                <a:spcBef>
                  <a:spcPct val="20000"/>
                </a:spcBef>
                <a:buFont typeface="Arial" pitchFamily="34" charset="0"/>
                <a:buChar char="•"/>
                <a:defRPr/>
              </a:pP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i</a:t>
              </a:r>
              <a:r>
                <a:rPr lang="ru-RU" sz="3600" dirty="0" err="1" smtClean="0">
                  <a:latin typeface="Tahoma" pitchFamily="34" charset="0"/>
                  <a:ea typeface="Tahoma" pitchFamily="34" charset="0"/>
                  <a:cs typeface="Tahoma" pitchFamily="34" charset="0"/>
                </a:rPr>
                <a:t>ncreased</a:t>
              </a:r>
              <a:r>
                <a:rPr lang="ru-RU" sz="3600" dirty="0" smtClean="0">
                  <a:latin typeface="Tahoma" pitchFamily="34" charset="0"/>
                  <a:ea typeface="Tahoma" pitchFamily="34" charset="0"/>
                  <a:cs typeface="Tahoma" pitchFamily="34" charset="0"/>
                </a:rPr>
                <a:t> </a:t>
              </a:r>
              <a:r>
                <a:rPr lang="ru-RU" sz="3600" dirty="0" err="1">
                  <a:latin typeface="Tahoma" pitchFamily="34" charset="0"/>
                  <a:ea typeface="Tahoma" pitchFamily="34" charset="0"/>
                  <a:cs typeface="Tahoma" pitchFamily="34" charset="0"/>
                </a:rPr>
                <a:t>intracranial</a:t>
              </a:r>
              <a:r>
                <a:rPr lang="ru-RU" sz="3600" dirty="0">
                  <a:latin typeface="Tahoma" pitchFamily="34" charset="0"/>
                  <a:ea typeface="Tahoma" pitchFamily="34" charset="0"/>
                  <a:cs typeface="Tahoma" pitchFamily="34" charset="0"/>
                </a:rPr>
                <a:t> </a:t>
              </a:r>
              <a:r>
                <a:rPr lang="ru-RU" sz="3600" dirty="0" err="1">
                  <a:latin typeface="Tahoma" pitchFamily="34" charset="0"/>
                  <a:ea typeface="Tahoma" pitchFamily="34" charset="0"/>
                  <a:cs typeface="Tahoma" pitchFamily="34" charset="0"/>
                </a:rPr>
                <a:t>and</a:t>
              </a:r>
              <a:r>
                <a:rPr lang="ru-RU" sz="3600" dirty="0">
                  <a:latin typeface="Tahoma" pitchFamily="34" charset="0"/>
                  <a:ea typeface="Tahoma" pitchFamily="34" charset="0"/>
                  <a:cs typeface="Tahoma" pitchFamily="34" charset="0"/>
                </a:rPr>
                <a:t> </a:t>
              </a:r>
              <a:r>
                <a:rPr lang="ru-RU" sz="3600" dirty="0" err="1">
                  <a:latin typeface="Tahoma" pitchFamily="34" charset="0"/>
                  <a:ea typeface="Tahoma" pitchFamily="34" charset="0"/>
                  <a:cs typeface="Tahoma" pitchFamily="34" charset="0"/>
                </a:rPr>
                <a:t>intraocular</a:t>
              </a:r>
              <a:r>
                <a:rPr lang="ru-RU" sz="3600" dirty="0">
                  <a:latin typeface="Tahoma" pitchFamily="34" charset="0"/>
                  <a:ea typeface="Tahoma" pitchFamily="34" charset="0"/>
                  <a:cs typeface="Tahoma" pitchFamily="34" charset="0"/>
                </a:rPr>
                <a:t> </a:t>
              </a:r>
              <a:r>
                <a:rPr lang="ru-RU" sz="3600" dirty="0" err="1" smtClean="0">
                  <a:latin typeface="Tahoma" pitchFamily="34" charset="0"/>
                  <a:ea typeface="Tahoma" pitchFamily="34" charset="0"/>
                  <a:cs typeface="Tahoma" pitchFamily="34" charset="0"/>
                </a:rPr>
                <a:t>pressure</a:t>
              </a:r>
              <a:endParaRPr lang="en-US" sz="3600" dirty="0" smtClean="0">
                <a:latin typeface="Tahoma" pitchFamily="34" charset="0"/>
                <a:ea typeface="Tahoma" pitchFamily="34" charset="0"/>
                <a:cs typeface="Tahoma" pitchFamily="34" charset="0"/>
              </a:endParaRPr>
            </a:p>
            <a:p>
              <a:pPr lvl="0">
                <a:spcBef>
                  <a:spcPct val="20000"/>
                </a:spcBef>
                <a:buFont typeface="Arial" pitchFamily="34" charset="0"/>
                <a:buChar char="•"/>
                <a:defRPr/>
              </a:pPr>
              <a:endParaRPr kumimoji="0" lang="ru-RU" sz="3200" b="0" i="0" u="none" strike="noStrike" kern="1200" cap="none" spc="0" normalizeH="0" baseline="0" noProof="0" dirty="0">
                <a:ln>
                  <a:noFill/>
                </a:ln>
                <a:effectLst/>
                <a:uLnTx/>
                <a:uFillTx/>
                <a:latin typeface="Tahoma" pitchFamily="34" charset="0"/>
                <a:ea typeface="Tahoma" pitchFamily="34" charset="0"/>
                <a:cs typeface="Tahoma" pitchFamily="34" charset="0"/>
              </a:endParaRPr>
            </a:p>
          </p:txBody>
        </p:sp>
      </p:grpSp>
      <p:grpSp>
        <p:nvGrpSpPr>
          <p:cNvPr id="112" name="Группа 111"/>
          <p:cNvGrpSpPr/>
          <p:nvPr/>
        </p:nvGrpSpPr>
        <p:grpSpPr>
          <a:xfrm>
            <a:off x="16292572" y="37371195"/>
            <a:ext cx="15103141" cy="4965420"/>
            <a:chOff x="16148556" y="30807339"/>
            <a:chExt cx="15103141" cy="4256074"/>
          </a:xfrm>
        </p:grpSpPr>
        <p:sp>
          <p:nvSpPr>
            <p:cNvPr id="87" name="Заголовок 1"/>
            <p:cNvSpPr txBox="1">
              <a:spLocks/>
            </p:cNvSpPr>
            <p:nvPr/>
          </p:nvSpPr>
          <p:spPr>
            <a:xfrm>
              <a:off x="16148556" y="30807339"/>
              <a:ext cx="14833648" cy="1368152"/>
            </a:xfrm>
            <a:prstGeom prst="rect">
              <a:avLst/>
            </a:prstGeom>
          </p:spPr>
          <p:txBody>
            <a:bodyPr vert="horz" lIns="432054" tIns="216027" rIns="432054" bIns="216027" rtlCol="0" anchor="ctr">
              <a:normAutofit/>
            </a:bodyPr>
            <a:lstStyle/>
            <a:p>
              <a:pPr marL="0" marR="0" lvl="0" indent="0" algn="ctr" defTabSz="432054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CONCLUSIONS</a:t>
              </a:r>
              <a:endParaRPr kumimoji="0" lang="ru-RU" sz="4800" b="1"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88" name="Содержимое 2"/>
            <p:cNvSpPr txBox="1">
              <a:spLocks/>
            </p:cNvSpPr>
            <p:nvPr/>
          </p:nvSpPr>
          <p:spPr>
            <a:xfrm>
              <a:off x="16490057" y="32543133"/>
              <a:ext cx="14761640" cy="2520280"/>
            </a:xfrm>
            <a:prstGeom prst="rect">
              <a:avLst/>
            </a:prstGeom>
          </p:spPr>
          <p:txBody>
            <a:bodyPr vert="horz" lIns="432054" tIns="216027" rIns="432054" bIns="216027" rtlCol="0">
              <a:noAutofit/>
            </a:bodyPr>
            <a:lstStyle/>
            <a:p>
              <a:pPr lvl="0" algn="just">
                <a:spcBef>
                  <a:spcPct val="20000"/>
                </a:spcBef>
                <a:defRPr/>
              </a:pPr>
              <a:endParaRPr kumimoji="0" lang="ru-RU" sz="3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grpSp>
      <p:sp>
        <p:nvSpPr>
          <p:cNvPr id="108" name="Содержимое 2"/>
          <p:cNvSpPr txBox="1">
            <a:spLocks/>
          </p:cNvSpPr>
          <p:nvPr/>
        </p:nvSpPr>
        <p:spPr>
          <a:xfrm>
            <a:off x="16346042" y="27551981"/>
            <a:ext cx="14903934" cy="2436271"/>
          </a:xfrm>
          <a:prstGeom prst="rect">
            <a:avLst/>
          </a:prstGeom>
        </p:spPr>
        <p:txBody>
          <a:bodyPr vert="horz" lIns="432054" tIns="216027" rIns="432054" bIns="216027" rtlCol="0">
            <a:noAutofit/>
          </a:bodyPr>
          <a:lstStyle/>
          <a:p>
            <a:pPr algn="just">
              <a:spcBef>
                <a:spcPct val="20000"/>
              </a:spcBef>
              <a:defRPr/>
            </a:pPr>
            <a:endParaRPr kumimoji="0" lang="ru-RU" sz="3200" b="0" i="0" u="none" strike="noStrike" kern="1200" cap="none" spc="0" normalizeH="0" baseline="0" noProof="0" dirty="0">
              <a:ln>
                <a:noFill/>
              </a:ln>
              <a:effectLst/>
              <a:uLnTx/>
              <a:uFillTx/>
              <a:latin typeface="Tahoma" pitchFamily="34" charset="0"/>
              <a:ea typeface="Tahoma" pitchFamily="34" charset="0"/>
              <a:cs typeface="Tahoma" pitchFamily="34" charset="0"/>
            </a:endParaRPr>
          </a:p>
        </p:txBody>
      </p:sp>
      <p:grpSp>
        <p:nvGrpSpPr>
          <p:cNvPr id="153" name="Группа 152"/>
          <p:cNvGrpSpPr/>
          <p:nvPr/>
        </p:nvGrpSpPr>
        <p:grpSpPr>
          <a:xfrm>
            <a:off x="16382045" y="7788008"/>
            <a:ext cx="14833648" cy="2940327"/>
            <a:chOff x="1044341" y="34410279"/>
            <a:chExt cx="14833648" cy="2520280"/>
          </a:xfrm>
        </p:grpSpPr>
        <p:sp>
          <p:nvSpPr>
            <p:cNvPr id="82" name="Заголовок 1"/>
            <p:cNvSpPr txBox="1">
              <a:spLocks/>
            </p:cNvSpPr>
            <p:nvPr/>
          </p:nvSpPr>
          <p:spPr>
            <a:xfrm>
              <a:off x="1044341" y="34410279"/>
              <a:ext cx="14833648" cy="2520280"/>
            </a:xfrm>
            <a:prstGeom prst="rect">
              <a:avLst/>
            </a:prstGeom>
          </p:spPr>
          <p:txBody>
            <a:bodyPr vert="horz" lIns="432054" tIns="216027" rIns="432054" bIns="216027" rtlCol="0" anchor="ctr">
              <a:normAutofit fontScale="92500" lnSpcReduction="20000"/>
            </a:bodyPr>
            <a:lstStyle/>
            <a:p>
              <a:pPr lvl="0" algn="ctr">
                <a:spcBef>
                  <a:spcPct val="0"/>
                </a:spcBef>
                <a:defRPr/>
              </a:pPr>
              <a:r>
                <a:rPr lang="en-US" sz="6600" b="1" dirty="0">
                  <a:latin typeface="Tahoma" pitchFamily="34" charset="0"/>
                  <a:ea typeface="Tahoma" pitchFamily="34" charset="0"/>
                  <a:cs typeface="Tahoma" pitchFamily="34" charset="0"/>
                </a:rPr>
                <a:t>RESULTS</a:t>
              </a:r>
            </a:p>
            <a:p>
              <a:pPr lvl="0" algn="ctr">
                <a:spcBef>
                  <a:spcPct val="0"/>
                </a:spcBef>
                <a:defRPr/>
              </a:pPr>
              <a:r>
                <a:rPr lang="en-US" sz="4600" dirty="0">
                  <a:latin typeface="Tahoma" pitchFamily="34" charset="0"/>
                  <a:ea typeface="Tahoma" pitchFamily="34" charset="0"/>
                  <a:cs typeface="Tahoma" pitchFamily="34" charset="0"/>
                </a:rPr>
                <a:t>At baseline, there were no significant differences in clinical characteristics of the patients and studied parameters between the groups. </a:t>
              </a:r>
            </a:p>
            <a:p>
              <a:pPr lvl="0" algn="ctr">
                <a:spcBef>
                  <a:spcPct val="0"/>
                </a:spcBef>
                <a:defRPr/>
              </a:pPr>
              <a:endParaRPr lang="ru-RU" sz="6600" b="1" dirty="0">
                <a:latin typeface="Tahoma" pitchFamily="34" charset="0"/>
                <a:ea typeface="Tahoma" pitchFamily="34" charset="0"/>
                <a:cs typeface="Tahoma" pitchFamily="34" charset="0"/>
              </a:endParaRPr>
            </a:p>
          </p:txBody>
        </p:sp>
        <p:sp>
          <p:nvSpPr>
            <p:cNvPr id="85" name="Содержимое 2"/>
            <p:cNvSpPr txBox="1">
              <a:spLocks/>
            </p:cNvSpPr>
            <p:nvPr/>
          </p:nvSpPr>
          <p:spPr>
            <a:xfrm>
              <a:off x="1152353" y="34636148"/>
              <a:ext cx="14689632" cy="1584176"/>
            </a:xfrm>
            <a:prstGeom prst="rect">
              <a:avLst/>
            </a:prstGeom>
          </p:spPr>
          <p:txBody>
            <a:bodyPr vert="horz" lIns="432054" tIns="216027" rIns="432054" bIns="216027" rtlCol="0">
              <a:noAutofit/>
            </a:bodyPr>
            <a:lstStyle/>
            <a:p>
              <a:pPr lvl="0" algn="just">
                <a:spcBef>
                  <a:spcPct val="20000"/>
                </a:spcBef>
                <a:defRPr/>
              </a:pPr>
              <a:endParaRPr kumimoji="0" lang="ru-RU" sz="3100" b="0" i="0" u="none" strike="noStrike" kern="1200" cap="none" spc="0" normalizeH="0" baseline="0" noProof="0" dirty="0">
                <a:ln>
                  <a:noFill/>
                </a:ln>
                <a:effectLst/>
                <a:uLnTx/>
                <a:uFillTx/>
                <a:latin typeface="+mn-lt"/>
                <a:ea typeface="+mn-ea"/>
                <a:cs typeface="+mn-cs"/>
              </a:endParaRPr>
            </a:p>
          </p:txBody>
        </p:sp>
      </p:grpSp>
      <p:grpSp>
        <p:nvGrpSpPr>
          <p:cNvPr id="3" name="Группа 2"/>
          <p:cNvGrpSpPr/>
          <p:nvPr/>
        </p:nvGrpSpPr>
        <p:grpSpPr>
          <a:xfrm>
            <a:off x="938759" y="30780864"/>
            <a:ext cx="14689632" cy="17316201"/>
            <a:chOff x="932660" y="24751210"/>
            <a:chExt cx="14689632" cy="14842457"/>
          </a:xfrm>
          <a:noFill/>
        </p:grpSpPr>
        <p:sp>
          <p:nvSpPr>
            <p:cNvPr id="67" name="Содержимое 2"/>
            <p:cNvSpPr txBox="1">
              <a:spLocks/>
            </p:cNvSpPr>
            <p:nvPr/>
          </p:nvSpPr>
          <p:spPr>
            <a:xfrm>
              <a:off x="932660" y="24751210"/>
              <a:ext cx="14689632" cy="1440160"/>
            </a:xfrm>
            <a:prstGeom prst="rect">
              <a:avLst/>
            </a:prstGeom>
            <a:grpFill/>
          </p:spPr>
          <p:txBody>
            <a:bodyPr vert="horz" lIns="432054" tIns="216027" rIns="432054" bIns="216027" rtlCol="0">
              <a:normAutofit fontScale="92500" lnSpcReduction="20000"/>
            </a:bodyPr>
            <a:lstStyle/>
            <a:p>
              <a:pPr marL="0" marR="0" lvl="0" indent="0" algn="ctr" defTabSz="4320540" rtl="0" eaLnBrk="1" fontAlgn="auto" latinLnBrk="0" hangingPunct="1">
                <a:lnSpc>
                  <a:spcPct val="100000"/>
                </a:lnSpc>
                <a:spcBef>
                  <a:spcPct val="20000"/>
                </a:spcBef>
                <a:spcAft>
                  <a:spcPts val="0"/>
                </a:spcAft>
                <a:buClrTx/>
                <a:buSzTx/>
                <a:buFont typeface="Arial" pitchFamily="34" charset="0"/>
                <a:buNone/>
                <a:tabLst/>
                <a:defRPr/>
              </a:pPr>
              <a:r>
                <a:rPr lang="en-US" sz="6200" b="1" dirty="0" smtClean="0">
                  <a:latin typeface="Tahoma" pitchFamily="34" charset="0"/>
                  <a:ea typeface="Tahoma" pitchFamily="34" charset="0"/>
                  <a:cs typeface="Tahoma" pitchFamily="34" charset="0"/>
                </a:rPr>
                <a:t>STUDY DESIGN</a:t>
              </a:r>
              <a:endParaRPr kumimoji="0" lang="ru-RU" sz="6200" b="1"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0" marR="0" lvl="0" indent="0" algn="ctr" defTabSz="4320540" rtl="0" eaLnBrk="1" fontAlgn="auto" latinLnBrk="0" hangingPunct="1">
                <a:lnSpc>
                  <a:spcPct val="100000"/>
                </a:lnSpc>
                <a:spcBef>
                  <a:spcPct val="20000"/>
                </a:spcBef>
                <a:spcAft>
                  <a:spcPts val="0"/>
                </a:spcAft>
                <a:buClrTx/>
                <a:buSzTx/>
                <a:buFont typeface="Arial" pitchFamily="34" charset="0"/>
                <a:buNone/>
                <a:tabLst/>
                <a:defRPr/>
              </a:pPr>
              <a:r>
                <a:rPr kumimoji="0" lang="ru-RU" sz="3200" b="1"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endParaRPr kumimoji="0" lang="ru-RU" sz="3200" b="1" i="0" u="none" strike="noStrike" kern="1200" cap="none" spc="0" normalizeH="0" baseline="0" noProof="0" dirty="0">
                <a:ln>
                  <a:noFill/>
                </a:ln>
                <a:effectLst/>
                <a:uLnTx/>
                <a:uFillTx/>
                <a:latin typeface="Tahoma" pitchFamily="34" charset="0"/>
                <a:ea typeface="Tahoma" pitchFamily="34" charset="0"/>
                <a:cs typeface="Tahoma" pitchFamily="34" charset="0"/>
              </a:endParaRPr>
            </a:p>
          </p:txBody>
        </p:sp>
        <p:sp>
          <p:nvSpPr>
            <p:cNvPr id="135" name="Блок-схема: узел 134"/>
            <p:cNvSpPr/>
            <p:nvPr/>
          </p:nvSpPr>
          <p:spPr>
            <a:xfrm>
              <a:off x="3962305" y="25999358"/>
              <a:ext cx="8011998" cy="2448272"/>
            </a:xfrm>
            <a:prstGeom prst="flowChartConnector">
              <a:avLst/>
            </a:prstGeom>
            <a:solidFill>
              <a:srgbClr val="CC66FF">
                <a:alpha val="75000"/>
              </a:srgb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smtClean="0">
                  <a:latin typeface="Tahoma" pitchFamily="34" charset="0"/>
                  <a:ea typeface="Tahoma" pitchFamily="34" charset="0"/>
                  <a:cs typeface="Tahoma" pitchFamily="34" charset="0"/>
                </a:rPr>
                <a:t>102</a:t>
              </a:r>
              <a:r>
                <a:rPr lang="ru-RU" sz="3000" dirty="0" smtClean="0">
                  <a:latin typeface="Tahoma" pitchFamily="34" charset="0"/>
                  <a:ea typeface="Tahoma" pitchFamily="34" charset="0"/>
                  <a:cs typeface="Tahoma" pitchFamily="34" charset="0"/>
                </a:rPr>
                <a:t> </a:t>
              </a:r>
              <a:r>
                <a:rPr lang="en-US" sz="3000" dirty="0" smtClean="0">
                  <a:latin typeface="Tahoma" pitchFamily="34" charset="0"/>
                  <a:ea typeface="Tahoma" pitchFamily="34" charset="0"/>
                  <a:cs typeface="Tahoma" pitchFamily="34" charset="0"/>
                </a:rPr>
                <a:t>patients with CHF and COPD </a:t>
              </a:r>
            </a:p>
            <a:p>
              <a:pPr algn="ctr"/>
              <a:r>
                <a:rPr lang="en-US" sz="3000" dirty="0" smtClean="0">
                  <a:latin typeface="Tahoma" pitchFamily="34" charset="0"/>
                  <a:ea typeface="Tahoma" pitchFamily="34" charset="0"/>
                  <a:cs typeface="Tahoma" pitchFamily="34" charset="0"/>
                </a:rPr>
                <a:t>(</a:t>
              </a:r>
              <a:r>
                <a:rPr lang="en-US" sz="3000" dirty="0">
                  <a:latin typeface="Tahoma" pitchFamily="34" charset="0"/>
                  <a:ea typeface="Tahoma" pitchFamily="34" charset="0"/>
                  <a:cs typeface="Tahoma" pitchFamily="34" charset="0"/>
                </a:rPr>
                <a:t>males, 62%; </a:t>
              </a:r>
              <a:endParaRPr lang="en-US" sz="3000" dirty="0" smtClean="0">
                <a:latin typeface="Tahoma" pitchFamily="34" charset="0"/>
                <a:ea typeface="Tahoma" pitchFamily="34" charset="0"/>
                <a:cs typeface="Tahoma" pitchFamily="34" charset="0"/>
              </a:endParaRPr>
            </a:p>
            <a:p>
              <a:pPr algn="ctr"/>
              <a:r>
                <a:rPr lang="en-US" sz="3000" dirty="0" smtClean="0">
                  <a:latin typeface="Tahoma" pitchFamily="34" charset="0"/>
                  <a:ea typeface="Tahoma" pitchFamily="34" charset="0"/>
                  <a:cs typeface="Tahoma" pitchFamily="34" charset="0"/>
                </a:rPr>
                <a:t>mean </a:t>
              </a:r>
              <a:r>
                <a:rPr lang="en-US" sz="3000" dirty="0">
                  <a:latin typeface="Tahoma" pitchFamily="34" charset="0"/>
                  <a:ea typeface="Tahoma" pitchFamily="34" charset="0"/>
                  <a:cs typeface="Tahoma" pitchFamily="34" charset="0"/>
                </a:rPr>
                <a:t>age, 68.2±4.5 years)</a:t>
              </a:r>
              <a:endParaRPr lang="ru-RU" sz="3000" dirty="0">
                <a:latin typeface="Tahoma" pitchFamily="34" charset="0"/>
                <a:ea typeface="Tahoma" pitchFamily="34" charset="0"/>
                <a:cs typeface="Tahoma" pitchFamily="34" charset="0"/>
              </a:endParaRPr>
            </a:p>
          </p:txBody>
        </p:sp>
        <p:sp>
          <p:nvSpPr>
            <p:cNvPr id="142" name="Прямоугольник 141"/>
            <p:cNvSpPr/>
            <p:nvPr/>
          </p:nvSpPr>
          <p:spPr>
            <a:xfrm>
              <a:off x="3878473" y="35762312"/>
              <a:ext cx="8499427" cy="3831355"/>
            </a:xfrm>
            <a:prstGeom prst="rect">
              <a:avLst/>
            </a:prstGeom>
            <a:solidFill>
              <a:srgbClr val="CC66FF">
                <a:alpha val="75000"/>
              </a:srgb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000" dirty="0" smtClean="0">
                  <a:latin typeface="Tahoma" pitchFamily="34" charset="0"/>
                  <a:ea typeface="Tahoma" pitchFamily="34" charset="0"/>
                  <a:cs typeface="Tahoma" pitchFamily="34" charset="0"/>
                </a:rPr>
                <a:t> </a:t>
              </a:r>
              <a:endParaRPr lang="uk-UA" sz="3000" dirty="0" smtClean="0">
                <a:latin typeface="Tahoma" pitchFamily="34" charset="0"/>
                <a:ea typeface="Tahoma" pitchFamily="34" charset="0"/>
                <a:cs typeface="Tahoma" pitchFamily="34" charset="0"/>
              </a:endParaRPr>
            </a:p>
          </p:txBody>
        </p:sp>
      </p:grpSp>
      <p:sp>
        <p:nvSpPr>
          <p:cNvPr id="114" name="Содержимое 2"/>
          <p:cNvSpPr txBox="1">
            <a:spLocks/>
          </p:cNvSpPr>
          <p:nvPr/>
        </p:nvSpPr>
        <p:spPr>
          <a:xfrm>
            <a:off x="16380892" y="45617419"/>
            <a:ext cx="14761640" cy="2352261"/>
          </a:xfrm>
          <a:prstGeom prst="rect">
            <a:avLst/>
          </a:prstGeom>
        </p:spPr>
        <p:txBody>
          <a:bodyPr vert="horz" lIns="432054" tIns="216027" rIns="432054" bIns="216027" rtlCol="0">
            <a:noAutofit/>
          </a:bodyPr>
          <a:lstStyle/>
          <a:p>
            <a:pPr marL="0" marR="0" lvl="0" indent="0"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ru-RU" sz="36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05" name="Содержимое 2"/>
          <p:cNvSpPr txBox="1">
            <a:spLocks/>
          </p:cNvSpPr>
          <p:nvPr/>
        </p:nvSpPr>
        <p:spPr>
          <a:xfrm>
            <a:off x="16454053" y="28249982"/>
            <a:ext cx="14761640" cy="1557991"/>
          </a:xfrm>
          <a:prstGeom prst="rect">
            <a:avLst/>
          </a:prstGeom>
        </p:spPr>
        <p:txBody>
          <a:bodyPr vert="horz" lIns="432054" tIns="216027" rIns="432054" bIns="216027" rtlCol="0">
            <a:noAutofit/>
          </a:bodyPr>
          <a:lstStyle/>
          <a:p>
            <a:pPr lvl="0" algn="ctr">
              <a:spcBef>
                <a:spcPct val="20000"/>
              </a:spcBef>
              <a:defRPr/>
            </a:pPr>
            <a:r>
              <a:rPr lang="en-US" sz="3800" b="1" u="sng" dirty="0" smtClean="0">
                <a:latin typeface="Tahoma" pitchFamily="34" charset="0"/>
                <a:ea typeface="Tahoma" pitchFamily="34" charset="0"/>
                <a:cs typeface="Tahoma" pitchFamily="34" charset="0"/>
              </a:rPr>
              <a:t>Exercise tolerance</a:t>
            </a:r>
            <a:endParaRPr kumimoji="0" lang="ru-RU" sz="3800" b="1" i="0" u="sng"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94" name="Содержимое 2"/>
          <p:cNvSpPr txBox="1">
            <a:spLocks/>
          </p:cNvSpPr>
          <p:nvPr/>
        </p:nvSpPr>
        <p:spPr>
          <a:xfrm>
            <a:off x="16173810" y="9899728"/>
            <a:ext cx="15553953" cy="2033749"/>
          </a:xfrm>
          <a:prstGeom prst="rect">
            <a:avLst/>
          </a:prstGeom>
        </p:spPr>
        <p:txBody>
          <a:bodyPr vert="horz" lIns="432054" tIns="216027" rIns="432054" bIns="216027" rtlCol="0">
            <a:normAutofit/>
          </a:bodyPr>
          <a:lstStyle/>
          <a:p>
            <a:pPr lvl="0" algn="ctr">
              <a:spcBef>
                <a:spcPct val="20000"/>
              </a:spcBef>
              <a:defRPr/>
            </a:pPr>
            <a:r>
              <a:rPr lang="en-US" sz="3800" b="1" u="sng" dirty="0">
                <a:latin typeface="Tahoma" pitchFamily="34" charset="0"/>
                <a:ea typeface="Tahoma" pitchFamily="34" charset="0"/>
                <a:cs typeface="Tahoma" pitchFamily="34" charset="0"/>
              </a:rPr>
              <a:t>D</a:t>
            </a:r>
            <a:r>
              <a:rPr lang="en-US" sz="3800" b="1" u="sng" dirty="0" smtClean="0">
                <a:latin typeface="Tahoma" pitchFamily="34" charset="0"/>
                <a:ea typeface="Tahoma" pitchFamily="34" charset="0"/>
                <a:cs typeface="Tahoma" pitchFamily="34" charset="0"/>
              </a:rPr>
              <a:t>yspnea </a:t>
            </a:r>
            <a:r>
              <a:rPr lang="en-US" sz="3800" b="1" u="sng" dirty="0">
                <a:latin typeface="Tahoma" pitchFamily="34" charset="0"/>
                <a:ea typeface="Tahoma" pitchFamily="34" charset="0"/>
                <a:cs typeface="Tahoma" pitchFamily="34" charset="0"/>
              </a:rPr>
              <a:t>by the Borg </a:t>
            </a:r>
            <a:r>
              <a:rPr lang="en-US" sz="3800" b="1" u="sng" dirty="0" smtClean="0">
                <a:latin typeface="Tahoma" pitchFamily="34" charset="0"/>
                <a:ea typeface="Tahoma" pitchFamily="34" charset="0"/>
                <a:cs typeface="Tahoma" pitchFamily="34" charset="0"/>
              </a:rPr>
              <a:t>scale</a:t>
            </a:r>
            <a:endParaRPr kumimoji="0" lang="ru-RU" sz="3800" b="1" i="0" u="sng"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59" name="Содержимое 2"/>
          <p:cNvSpPr txBox="1">
            <a:spLocks/>
          </p:cNvSpPr>
          <p:nvPr/>
        </p:nvSpPr>
        <p:spPr>
          <a:xfrm>
            <a:off x="17030117" y="16745234"/>
            <a:ext cx="14077564" cy="1260140"/>
          </a:xfrm>
          <a:prstGeom prst="rect">
            <a:avLst/>
          </a:prstGeom>
        </p:spPr>
        <p:txBody>
          <a:bodyPr vert="horz" lIns="432054" tIns="216027" rIns="432054" bIns="216027" rtlCol="0">
            <a:noAutofit/>
          </a:bodyPr>
          <a:lstStyle/>
          <a:p>
            <a:pPr lvl="0" algn="just">
              <a:spcBef>
                <a:spcPct val="20000"/>
              </a:spcBef>
            </a:pPr>
            <a:endParaRPr lang="ru-RU" sz="2400" dirty="0">
              <a:latin typeface="Tahoma" pitchFamily="34" charset="0"/>
              <a:ea typeface="Tahoma" pitchFamily="34" charset="0"/>
              <a:cs typeface="Tahoma" pitchFamily="34" charset="0"/>
            </a:endParaRPr>
          </a:p>
        </p:txBody>
      </p:sp>
      <p:sp>
        <p:nvSpPr>
          <p:cNvPr id="151" name="Содержимое 2"/>
          <p:cNvSpPr txBox="1">
            <a:spLocks/>
          </p:cNvSpPr>
          <p:nvPr/>
        </p:nvSpPr>
        <p:spPr>
          <a:xfrm>
            <a:off x="17038928" y="17810329"/>
            <a:ext cx="14059941" cy="840094"/>
          </a:xfrm>
          <a:prstGeom prst="rect">
            <a:avLst/>
          </a:prstGeom>
        </p:spPr>
        <p:txBody>
          <a:bodyPr vert="horz" lIns="432054" tIns="216027" rIns="432054" bIns="216027" rtlCol="0">
            <a:noAutofit/>
          </a:bodyPr>
          <a:lstStyle/>
          <a:p>
            <a:pPr lvl="0" algn="just">
              <a:spcBef>
                <a:spcPct val="20000"/>
              </a:spcBef>
            </a:pPr>
            <a:endParaRPr lang="ru-RU" sz="2400" dirty="0">
              <a:latin typeface="Tahoma" pitchFamily="34" charset="0"/>
              <a:ea typeface="Tahoma" pitchFamily="34" charset="0"/>
              <a:cs typeface="Tahoma" pitchFamily="34" charset="0"/>
            </a:endParaRPr>
          </a:p>
        </p:txBody>
      </p:sp>
      <p:grpSp>
        <p:nvGrpSpPr>
          <p:cNvPr id="143" name="Группа 142"/>
          <p:cNvGrpSpPr/>
          <p:nvPr/>
        </p:nvGrpSpPr>
        <p:grpSpPr>
          <a:xfrm>
            <a:off x="16304430" y="18856556"/>
            <a:ext cx="14761640" cy="9617920"/>
            <a:chOff x="16442195" y="12337121"/>
            <a:chExt cx="14761640" cy="7429715"/>
          </a:xfrm>
        </p:grpSpPr>
        <p:sp>
          <p:nvSpPr>
            <p:cNvPr id="106" name="Содержимое 2"/>
            <p:cNvSpPr txBox="1">
              <a:spLocks/>
            </p:cNvSpPr>
            <p:nvPr/>
          </p:nvSpPr>
          <p:spPr>
            <a:xfrm>
              <a:off x="16442195" y="12337121"/>
              <a:ext cx="14761640" cy="1335421"/>
            </a:xfrm>
            <a:prstGeom prst="rect">
              <a:avLst/>
            </a:prstGeom>
          </p:spPr>
          <p:txBody>
            <a:bodyPr vert="horz" lIns="432054" tIns="216027" rIns="432054" bIns="216027" rtlCol="0">
              <a:noAutofit/>
            </a:bodyPr>
            <a:lstStyle/>
            <a:p>
              <a:pPr lvl="0" algn="ctr">
                <a:spcBef>
                  <a:spcPct val="20000"/>
                </a:spcBef>
                <a:defRPr/>
              </a:pPr>
              <a:r>
                <a:rPr lang="en-US" sz="3800" b="1" u="sng" dirty="0" smtClean="0">
                  <a:latin typeface="Tahoma" pitchFamily="34" charset="0"/>
                  <a:ea typeface="Tahoma" pitchFamily="34" charset="0"/>
                  <a:cs typeface="Tahoma" pitchFamily="34" charset="0"/>
                </a:rPr>
                <a:t>Calculation of points by clinical evaluation scale</a:t>
              </a:r>
              <a:endParaRPr kumimoji="0" lang="ru-RU" sz="3800" b="1" i="0" u="sng"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grpSp>
          <p:nvGrpSpPr>
            <p:cNvPr id="177" name="Группа 176"/>
            <p:cNvGrpSpPr/>
            <p:nvPr/>
          </p:nvGrpSpPr>
          <p:grpSpPr>
            <a:xfrm>
              <a:off x="17236157" y="18480128"/>
              <a:ext cx="13943532" cy="1286708"/>
              <a:chOff x="18676317" y="18480128"/>
              <a:chExt cx="13943532" cy="1286708"/>
            </a:xfrm>
          </p:grpSpPr>
          <p:sp>
            <p:nvSpPr>
              <p:cNvPr id="149" name="Содержимое 2"/>
              <p:cNvSpPr txBox="1">
                <a:spLocks/>
              </p:cNvSpPr>
              <p:nvPr/>
            </p:nvSpPr>
            <p:spPr>
              <a:xfrm>
                <a:off x="18676317" y="18686716"/>
                <a:ext cx="13943532" cy="1080120"/>
              </a:xfrm>
              <a:prstGeom prst="rect">
                <a:avLst/>
              </a:prstGeom>
            </p:spPr>
            <p:txBody>
              <a:bodyPr vert="horz" lIns="432054" tIns="216027" rIns="432054" bIns="216027" rtlCol="0">
                <a:noAutofit/>
              </a:bodyPr>
              <a:lstStyle/>
              <a:p>
                <a:pPr lvl="0" algn="just">
                  <a:spcBef>
                    <a:spcPct val="20000"/>
                  </a:spcBef>
                </a:pPr>
                <a:endParaRPr lang="ru-RU" sz="2400" dirty="0">
                  <a:latin typeface="Tahoma" pitchFamily="34" charset="0"/>
                  <a:ea typeface="Tahoma" pitchFamily="34" charset="0"/>
                  <a:cs typeface="Tahoma" pitchFamily="34" charset="0"/>
                </a:endParaRPr>
              </a:p>
            </p:txBody>
          </p:sp>
          <p:grpSp>
            <p:nvGrpSpPr>
              <p:cNvPr id="161" name="Группа 160"/>
              <p:cNvGrpSpPr/>
              <p:nvPr/>
            </p:nvGrpSpPr>
            <p:grpSpPr>
              <a:xfrm>
                <a:off x="18810670" y="18480128"/>
                <a:ext cx="13702991" cy="720080"/>
                <a:chOff x="17442518" y="13223544"/>
                <a:chExt cx="13702991" cy="720080"/>
              </a:xfrm>
            </p:grpSpPr>
            <p:sp>
              <p:nvSpPr>
                <p:cNvPr id="162" name="4-конечная звезда 161"/>
                <p:cNvSpPr/>
                <p:nvPr/>
              </p:nvSpPr>
              <p:spPr>
                <a:xfrm>
                  <a:off x="17442518" y="13238333"/>
                  <a:ext cx="432048" cy="432048"/>
                </a:xfrm>
                <a:prstGeom prst="star4">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3" name="Содержимое 2"/>
                <p:cNvSpPr txBox="1">
                  <a:spLocks/>
                </p:cNvSpPr>
                <p:nvPr/>
              </p:nvSpPr>
              <p:spPr>
                <a:xfrm>
                  <a:off x="17535997" y="13223544"/>
                  <a:ext cx="13609512" cy="720080"/>
                </a:xfrm>
                <a:prstGeom prst="rect">
                  <a:avLst/>
                </a:prstGeom>
              </p:spPr>
              <p:txBody>
                <a:bodyPr vert="horz" lIns="432054" tIns="216027" rIns="432054" bIns="216027" rtlCol="0">
                  <a:noAutofit/>
                </a:bodyPr>
                <a:lstStyle/>
                <a:p>
                  <a:pPr lvl="0" algn="just">
                    <a:spcBef>
                      <a:spcPct val="20000"/>
                    </a:spcBef>
                  </a:pPr>
                  <a:r>
                    <a:rPr lang="en-US" sz="2400" dirty="0">
                      <a:latin typeface="Tahoma" pitchFamily="34" charset="0"/>
                      <a:ea typeface="Tahoma" pitchFamily="34" charset="0"/>
                      <a:cs typeface="Tahoma" pitchFamily="34" charset="0"/>
                    </a:rPr>
                    <a:t>Statistically significant difference in parameters at baseline and at discharge </a:t>
                  </a:r>
                  <a:r>
                    <a:rPr lang="ru-RU" sz="2400" dirty="0">
                      <a:latin typeface="Tahoma" pitchFamily="34" charset="0"/>
                      <a:ea typeface="Tahoma" pitchFamily="34" charset="0"/>
                      <a:cs typeface="Tahoma" pitchFamily="34" charset="0"/>
                    </a:rPr>
                    <a:t>(</a:t>
                  </a:r>
                  <a:r>
                    <a:rPr lang="en-US" sz="2400" dirty="0">
                      <a:latin typeface="Tahoma" pitchFamily="34" charset="0"/>
                      <a:ea typeface="Tahoma" pitchFamily="34" charset="0"/>
                      <a:cs typeface="Tahoma" pitchFamily="34" charset="0"/>
                    </a:rPr>
                    <a:t>p&lt;0.05</a:t>
                  </a:r>
                  <a:r>
                    <a:rPr lang="ru-RU" sz="2400" dirty="0">
                      <a:latin typeface="Tahoma" pitchFamily="34" charset="0"/>
                      <a:ea typeface="Tahoma" pitchFamily="34" charset="0"/>
                      <a:cs typeface="Tahoma" pitchFamily="34" charset="0"/>
                    </a:rPr>
                    <a:t>)</a:t>
                  </a:r>
                  <a:endParaRPr lang="en-US" sz="2400" dirty="0">
                    <a:latin typeface="Tahoma" pitchFamily="34" charset="0"/>
                    <a:ea typeface="Tahoma" pitchFamily="34" charset="0"/>
                    <a:cs typeface="Tahoma" pitchFamily="34" charset="0"/>
                  </a:endParaRPr>
                </a:p>
                <a:p>
                  <a:pPr algn="just">
                    <a:spcBef>
                      <a:spcPct val="20000"/>
                    </a:spcBef>
                  </a:pPr>
                  <a:r>
                    <a:rPr lang="en-US" sz="2400" dirty="0">
                      <a:latin typeface="Tahoma" pitchFamily="34" charset="0"/>
                      <a:ea typeface="Tahoma" pitchFamily="34" charset="0"/>
                      <a:cs typeface="Tahoma" pitchFamily="34" charset="0"/>
                    </a:rPr>
                    <a:t>Statistically significant difference between CG and IG </a:t>
                  </a:r>
                  <a:r>
                    <a:rPr lang="ru-RU" sz="2400" dirty="0">
                      <a:latin typeface="Tahoma" pitchFamily="34" charset="0"/>
                      <a:ea typeface="Tahoma" pitchFamily="34" charset="0"/>
                      <a:cs typeface="Tahoma" pitchFamily="34" charset="0"/>
                    </a:rPr>
                    <a:t>(</a:t>
                  </a:r>
                  <a:r>
                    <a:rPr lang="en-US" sz="2400" dirty="0">
                      <a:latin typeface="Tahoma" pitchFamily="34" charset="0"/>
                      <a:ea typeface="Tahoma" pitchFamily="34" charset="0"/>
                      <a:cs typeface="Tahoma" pitchFamily="34" charset="0"/>
                    </a:rPr>
                    <a:t>p&lt;0.05</a:t>
                  </a:r>
                  <a:r>
                    <a:rPr lang="ru-RU" sz="2400" dirty="0">
                      <a:latin typeface="Tahoma" pitchFamily="34" charset="0"/>
                      <a:ea typeface="Tahoma" pitchFamily="34" charset="0"/>
                      <a:cs typeface="Tahoma" pitchFamily="34" charset="0"/>
                    </a:rPr>
                    <a:t>)</a:t>
                  </a:r>
                  <a:endParaRPr lang="en-US" sz="2400" dirty="0">
                    <a:latin typeface="Tahoma" pitchFamily="34" charset="0"/>
                    <a:ea typeface="Tahoma" pitchFamily="34" charset="0"/>
                    <a:cs typeface="Tahoma" pitchFamily="34" charset="0"/>
                  </a:endParaRPr>
                </a:p>
                <a:p>
                  <a:pPr lvl="0" algn="just">
                    <a:spcBef>
                      <a:spcPct val="20000"/>
                    </a:spcBef>
                  </a:pPr>
                  <a:endParaRPr lang="en-US" sz="2400" dirty="0">
                    <a:latin typeface="Tahoma" pitchFamily="34" charset="0"/>
                    <a:ea typeface="Tahoma" pitchFamily="34" charset="0"/>
                    <a:cs typeface="Tahoma" pitchFamily="34" charset="0"/>
                  </a:endParaRPr>
                </a:p>
              </p:txBody>
            </p:sp>
          </p:grpSp>
        </p:grpSp>
      </p:grpSp>
      <p:sp>
        <p:nvSpPr>
          <p:cNvPr id="12" name="Овал 11"/>
          <p:cNvSpPr/>
          <p:nvPr/>
        </p:nvSpPr>
        <p:spPr>
          <a:xfrm>
            <a:off x="2036676" y="36856713"/>
            <a:ext cx="4957999" cy="3354398"/>
          </a:xfrm>
          <a:prstGeom prst="ellipse">
            <a:avLst/>
          </a:prstGeom>
          <a:solidFill>
            <a:srgbClr val="CC66FF">
              <a:alpha val="7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a:t>
            </a:r>
            <a:r>
              <a:rPr lang="en-US" sz="3200" b="1" dirty="0" smtClean="0">
                <a:solidFill>
                  <a:schemeClr val="tx1"/>
                </a:solidFill>
              </a:rPr>
              <a:t>ontrol group</a:t>
            </a:r>
          </a:p>
          <a:p>
            <a:pPr algn="ctr"/>
            <a:r>
              <a:rPr lang="en-US" sz="3200" dirty="0" smtClean="0">
                <a:solidFill>
                  <a:schemeClr val="tx1"/>
                </a:solidFill>
              </a:rPr>
              <a:t> </a:t>
            </a:r>
            <a:r>
              <a:rPr lang="en-US" sz="3200" dirty="0">
                <a:solidFill>
                  <a:schemeClr val="tx1"/>
                </a:solidFill>
              </a:rPr>
              <a:t>(n=54) </a:t>
            </a:r>
            <a:endParaRPr lang="en-US" sz="3200" dirty="0" smtClean="0">
              <a:solidFill>
                <a:schemeClr val="tx1"/>
              </a:solidFill>
            </a:endParaRPr>
          </a:p>
          <a:p>
            <a:pPr algn="ctr"/>
            <a:r>
              <a:rPr lang="en-US" sz="3200" dirty="0" smtClean="0">
                <a:solidFill>
                  <a:schemeClr val="tx1"/>
                </a:solidFill>
              </a:rPr>
              <a:t>received </a:t>
            </a:r>
            <a:r>
              <a:rPr lang="en-US" sz="3200" dirty="0">
                <a:solidFill>
                  <a:schemeClr val="tx1"/>
                </a:solidFill>
              </a:rPr>
              <a:t>only standard therapy of CHF and COPD</a:t>
            </a:r>
            <a:endParaRPr lang="ru-RU" sz="3000" dirty="0">
              <a:solidFill>
                <a:schemeClr val="tx1"/>
              </a:solidFill>
              <a:latin typeface="Tahoma" pitchFamily="34" charset="0"/>
              <a:ea typeface="Tahoma" pitchFamily="34" charset="0"/>
              <a:cs typeface="Tahoma" pitchFamily="34" charset="0"/>
            </a:endParaRPr>
          </a:p>
        </p:txBody>
      </p:sp>
      <p:graphicFrame>
        <p:nvGraphicFramePr>
          <p:cNvPr id="20" name="Диаграмма 19"/>
          <p:cNvGraphicFramePr/>
          <p:nvPr>
            <p:extLst>
              <p:ext uri="{D42A27DB-BD31-4B8C-83A1-F6EECF244321}">
                <p14:modId xmlns:p14="http://schemas.microsoft.com/office/powerpoint/2010/main" val="2946928066"/>
              </p:ext>
            </p:extLst>
          </p:nvPr>
        </p:nvGraphicFramePr>
        <p:xfrm>
          <a:off x="18752970" y="10916602"/>
          <a:ext cx="8619068" cy="6706046"/>
        </p:xfrm>
        <a:graphic>
          <a:graphicData uri="http://schemas.openxmlformats.org/drawingml/2006/chart">
            <c:chart xmlns:c="http://schemas.openxmlformats.org/drawingml/2006/chart" xmlns:r="http://schemas.openxmlformats.org/officeDocument/2006/relationships" r:id="rId4"/>
          </a:graphicData>
        </a:graphic>
      </p:graphicFrame>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13251" y="13575169"/>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1" name="Заголовок 1"/>
          <p:cNvSpPr txBox="1">
            <a:spLocks/>
          </p:cNvSpPr>
          <p:nvPr/>
        </p:nvSpPr>
        <p:spPr>
          <a:xfrm>
            <a:off x="16490057" y="32595972"/>
            <a:ext cx="14831926" cy="1283052"/>
          </a:xfrm>
          <a:prstGeom prst="rect">
            <a:avLst/>
          </a:prstGeom>
        </p:spPr>
        <p:txBody>
          <a:bodyPr vert="horz" lIns="432054" tIns="216027" rIns="432054" bIns="216027" rtlCol="0" anchor="ctr">
            <a:normAutofit/>
          </a:bodyPr>
          <a:lstStyle/>
          <a:p>
            <a:endParaRPr lang="ru-RU" sz="3200" b="1" dirty="0">
              <a:latin typeface="Tahoma" pitchFamily="34" charset="0"/>
              <a:ea typeface="Tahoma" pitchFamily="34" charset="0"/>
              <a:cs typeface="Tahoma" pitchFamily="34" charset="0"/>
            </a:endParaRPr>
          </a:p>
        </p:txBody>
      </p:sp>
      <p:graphicFrame>
        <p:nvGraphicFramePr>
          <p:cNvPr id="27" name="Диаграмма 26"/>
          <p:cNvGraphicFramePr/>
          <p:nvPr>
            <p:extLst>
              <p:ext uri="{D42A27DB-BD31-4B8C-83A1-F6EECF244321}">
                <p14:modId xmlns:p14="http://schemas.microsoft.com/office/powerpoint/2010/main" val="3324857653"/>
              </p:ext>
            </p:extLst>
          </p:nvPr>
        </p:nvGraphicFramePr>
        <p:xfrm>
          <a:off x="18890859" y="29483526"/>
          <a:ext cx="8962782" cy="6224892"/>
        </p:xfrm>
        <a:graphic>
          <a:graphicData uri="http://schemas.openxmlformats.org/drawingml/2006/chart">
            <c:chart xmlns:c="http://schemas.openxmlformats.org/drawingml/2006/chart" xmlns:r="http://schemas.openxmlformats.org/officeDocument/2006/relationships" r:id="rId6"/>
          </a:graphicData>
        </a:graphic>
      </p:graphicFrame>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70484" y="29847698"/>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8" name="Диаграмма 27"/>
          <p:cNvGraphicFramePr/>
          <p:nvPr>
            <p:extLst>
              <p:ext uri="{D42A27DB-BD31-4B8C-83A1-F6EECF244321}">
                <p14:modId xmlns:p14="http://schemas.microsoft.com/office/powerpoint/2010/main" val="1717738795"/>
              </p:ext>
            </p:extLst>
          </p:nvPr>
        </p:nvGraphicFramePr>
        <p:xfrm>
          <a:off x="18912185" y="20076743"/>
          <a:ext cx="7886674" cy="6732064"/>
        </p:xfrm>
        <a:graphic>
          <a:graphicData uri="http://schemas.openxmlformats.org/drawingml/2006/chart">
            <c:chart xmlns:c="http://schemas.openxmlformats.org/drawingml/2006/chart" xmlns:r="http://schemas.openxmlformats.org/officeDocument/2006/relationships" r:id="rId7"/>
          </a:graphicData>
        </a:graphic>
      </p:graphicFrame>
      <p:sp>
        <p:nvSpPr>
          <p:cNvPr id="152" name="4-конечная звезда 151"/>
          <p:cNvSpPr/>
          <p:nvPr/>
        </p:nvSpPr>
        <p:spPr>
          <a:xfrm>
            <a:off x="24052636" y="30501216"/>
            <a:ext cx="432048" cy="559295"/>
          </a:xfrm>
          <a:prstGeom prst="star4">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7" name="Содержимое 2"/>
          <p:cNvSpPr txBox="1">
            <a:spLocks/>
          </p:cNvSpPr>
          <p:nvPr/>
        </p:nvSpPr>
        <p:spPr>
          <a:xfrm>
            <a:off x="16918322" y="35993408"/>
            <a:ext cx="13943532" cy="1398237"/>
          </a:xfrm>
          <a:prstGeom prst="rect">
            <a:avLst/>
          </a:prstGeom>
        </p:spPr>
        <p:txBody>
          <a:bodyPr vert="horz" lIns="432054" tIns="216027" rIns="432054" bIns="216027" rtlCol="0">
            <a:noAutofit/>
          </a:bodyPr>
          <a:lstStyle/>
          <a:p>
            <a:pPr lvl="0" algn="just">
              <a:spcBef>
                <a:spcPct val="20000"/>
              </a:spcBef>
            </a:pPr>
            <a:r>
              <a:rPr lang="en-US" sz="2400" dirty="0">
                <a:latin typeface="Tahoma" pitchFamily="34" charset="0"/>
                <a:ea typeface="Tahoma" pitchFamily="34" charset="0"/>
                <a:cs typeface="Tahoma" pitchFamily="34" charset="0"/>
              </a:rPr>
              <a:t>Statistically significant difference in parameters at baseline and at discharge </a:t>
            </a:r>
            <a:r>
              <a:rPr lang="ru-RU" sz="2400" dirty="0">
                <a:latin typeface="Tahoma" pitchFamily="34" charset="0"/>
                <a:ea typeface="Tahoma" pitchFamily="34" charset="0"/>
                <a:cs typeface="Tahoma" pitchFamily="34" charset="0"/>
              </a:rPr>
              <a:t>(</a:t>
            </a:r>
            <a:r>
              <a:rPr lang="en-US" sz="2400" dirty="0">
                <a:latin typeface="Tahoma" pitchFamily="34" charset="0"/>
                <a:ea typeface="Tahoma" pitchFamily="34" charset="0"/>
                <a:cs typeface="Tahoma" pitchFamily="34" charset="0"/>
              </a:rPr>
              <a:t>p&lt;0.05</a:t>
            </a:r>
            <a:r>
              <a:rPr lang="ru-RU" sz="2400" dirty="0">
                <a:latin typeface="Tahoma" pitchFamily="34" charset="0"/>
                <a:ea typeface="Tahoma" pitchFamily="34" charset="0"/>
                <a:cs typeface="Tahoma" pitchFamily="34" charset="0"/>
              </a:rPr>
              <a:t>)</a:t>
            </a:r>
            <a:endParaRPr lang="en-US" sz="2400" dirty="0">
              <a:latin typeface="Tahoma" pitchFamily="34" charset="0"/>
              <a:ea typeface="Tahoma" pitchFamily="34" charset="0"/>
              <a:cs typeface="Tahoma" pitchFamily="34" charset="0"/>
            </a:endParaRPr>
          </a:p>
          <a:p>
            <a:pPr algn="just">
              <a:spcBef>
                <a:spcPct val="20000"/>
              </a:spcBef>
            </a:pPr>
            <a:r>
              <a:rPr lang="en-US" sz="2400" dirty="0">
                <a:latin typeface="Tahoma" pitchFamily="34" charset="0"/>
                <a:ea typeface="Tahoma" pitchFamily="34" charset="0"/>
                <a:cs typeface="Tahoma" pitchFamily="34" charset="0"/>
              </a:rPr>
              <a:t>Statistically significant difference between CG and IG </a:t>
            </a:r>
            <a:r>
              <a:rPr lang="ru-RU" sz="2400" dirty="0">
                <a:latin typeface="Tahoma" pitchFamily="34" charset="0"/>
                <a:ea typeface="Tahoma" pitchFamily="34" charset="0"/>
                <a:cs typeface="Tahoma" pitchFamily="34" charset="0"/>
              </a:rPr>
              <a:t>(</a:t>
            </a:r>
            <a:r>
              <a:rPr lang="en-US" sz="2400" dirty="0">
                <a:latin typeface="Tahoma" pitchFamily="34" charset="0"/>
                <a:ea typeface="Tahoma" pitchFamily="34" charset="0"/>
                <a:cs typeface="Tahoma" pitchFamily="34" charset="0"/>
              </a:rPr>
              <a:t>p&lt;0.05</a:t>
            </a:r>
            <a:r>
              <a:rPr lang="ru-RU" sz="2400" dirty="0">
                <a:latin typeface="Tahoma" pitchFamily="34" charset="0"/>
                <a:ea typeface="Tahoma" pitchFamily="34" charset="0"/>
                <a:cs typeface="Tahoma" pitchFamily="34" charset="0"/>
              </a:rPr>
              <a:t>)</a:t>
            </a:r>
            <a:endParaRPr lang="en-US" sz="2400" dirty="0">
              <a:latin typeface="Tahoma" pitchFamily="34" charset="0"/>
              <a:ea typeface="Tahoma" pitchFamily="34" charset="0"/>
              <a:cs typeface="Tahoma" pitchFamily="34" charset="0"/>
            </a:endParaRPr>
          </a:p>
          <a:p>
            <a:pPr lvl="0" algn="just">
              <a:spcBef>
                <a:spcPct val="20000"/>
              </a:spcBef>
            </a:pPr>
            <a:r>
              <a:rPr lang="ru-RU" sz="2400" dirty="0" smtClean="0">
                <a:latin typeface="Tahoma" pitchFamily="34" charset="0"/>
                <a:ea typeface="Tahoma" pitchFamily="34" charset="0"/>
                <a:cs typeface="Tahoma" pitchFamily="34" charset="0"/>
              </a:rPr>
              <a:t> </a:t>
            </a:r>
            <a:endParaRPr lang="ru-RU" sz="2400" dirty="0">
              <a:latin typeface="Tahoma" pitchFamily="34" charset="0"/>
              <a:ea typeface="Tahoma" pitchFamily="34" charset="0"/>
              <a:cs typeface="Tahoma" pitchFamily="34" charset="0"/>
            </a:endParaRPr>
          </a:p>
        </p:txBody>
      </p:sp>
      <p:sp>
        <p:nvSpPr>
          <p:cNvPr id="169" name="4-конечная звезда 168"/>
          <p:cNvSpPr/>
          <p:nvPr/>
        </p:nvSpPr>
        <p:spPr>
          <a:xfrm>
            <a:off x="16822904" y="36068180"/>
            <a:ext cx="432048" cy="559295"/>
          </a:xfrm>
          <a:prstGeom prst="star4">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Овал 82"/>
          <p:cNvSpPr/>
          <p:nvPr/>
        </p:nvSpPr>
        <p:spPr>
          <a:xfrm>
            <a:off x="9757530" y="36859624"/>
            <a:ext cx="4957999" cy="3385495"/>
          </a:xfrm>
          <a:prstGeom prst="ellipse">
            <a:avLst/>
          </a:prstGeom>
          <a:solidFill>
            <a:srgbClr val="CC66FF">
              <a:alpha val="7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a:t>
            </a:r>
            <a:r>
              <a:rPr lang="en-US" sz="3200" b="1" dirty="0" smtClean="0">
                <a:solidFill>
                  <a:schemeClr val="tx1"/>
                </a:solidFill>
              </a:rPr>
              <a:t>ntervention group </a:t>
            </a:r>
            <a:r>
              <a:rPr lang="en-US" sz="3200" dirty="0">
                <a:solidFill>
                  <a:schemeClr val="tx1"/>
                </a:solidFill>
              </a:rPr>
              <a:t>(n=48) </a:t>
            </a:r>
            <a:endParaRPr lang="en-US" sz="3200" dirty="0" smtClean="0">
              <a:solidFill>
                <a:schemeClr val="tx1"/>
              </a:solidFill>
            </a:endParaRPr>
          </a:p>
          <a:p>
            <a:pPr algn="ctr"/>
            <a:r>
              <a:rPr lang="en-US" sz="3200" dirty="0" smtClean="0">
                <a:solidFill>
                  <a:schemeClr val="tx1"/>
                </a:solidFill>
              </a:rPr>
              <a:t>were </a:t>
            </a:r>
            <a:r>
              <a:rPr lang="en-US" sz="3200" dirty="0">
                <a:solidFill>
                  <a:schemeClr val="tx1"/>
                </a:solidFill>
              </a:rPr>
              <a:t>additionally taught the full yogic </a:t>
            </a:r>
            <a:r>
              <a:rPr lang="en-US" sz="3200" dirty="0" smtClean="0">
                <a:solidFill>
                  <a:schemeClr val="tx1"/>
                </a:solidFill>
              </a:rPr>
              <a:t>breathing</a:t>
            </a:r>
            <a:endParaRPr lang="ru-RU" sz="3000" dirty="0">
              <a:solidFill>
                <a:schemeClr val="tx1"/>
              </a:solidFill>
              <a:latin typeface="Tahoma" pitchFamily="34" charset="0"/>
              <a:ea typeface="Tahoma" pitchFamily="34" charset="0"/>
              <a:cs typeface="Tahoma" pitchFamily="34" charset="0"/>
            </a:endParaRPr>
          </a:p>
        </p:txBody>
      </p:sp>
      <p:cxnSp>
        <p:nvCxnSpPr>
          <p:cNvPr id="5" name="Прямая со стрелкой 4"/>
          <p:cNvCxnSpPr/>
          <p:nvPr/>
        </p:nvCxnSpPr>
        <p:spPr>
          <a:xfrm flipH="1">
            <a:off x="4274630" y="35092585"/>
            <a:ext cx="3638152" cy="17641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7908697" y="35092586"/>
            <a:ext cx="4135183" cy="17129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4492712" y="40211110"/>
            <a:ext cx="3732466" cy="14333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H="1">
            <a:off x="8225178" y="40245118"/>
            <a:ext cx="3891954" cy="1401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p:nvPr/>
        </p:nvCxnSpPr>
        <p:spPr>
          <a:xfrm>
            <a:off x="8215393" y="41646371"/>
            <a:ext cx="0" cy="19807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6322923" y="38607848"/>
            <a:ext cx="14633366" cy="2769989"/>
          </a:xfrm>
          <a:prstGeom prst="rect">
            <a:avLst/>
          </a:prstGeom>
          <a:noFill/>
        </p:spPr>
        <p:txBody>
          <a:bodyPr wrap="square" rtlCol="0">
            <a:spAutoFit/>
          </a:bodyPr>
          <a:lstStyle/>
          <a:p>
            <a:pPr algn="just"/>
            <a:r>
              <a:rPr lang="en-US" sz="3600" dirty="0" smtClean="0">
                <a:latin typeface="Tahoma" pitchFamily="34" charset="0"/>
                <a:ea typeface="Tahoma" pitchFamily="34" charset="0"/>
                <a:cs typeface="Tahoma" pitchFamily="34" charset="0"/>
              </a:rPr>
              <a:t>Application </a:t>
            </a:r>
            <a:r>
              <a:rPr lang="en-US" sz="3600" dirty="0">
                <a:latin typeface="Tahoma" pitchFamily="34" charset="0"/>
                <a:ea typeface="Tahoma" pitchFamily="34" charset="0"/>
                <a:cs typeface="Tahoma" pitchFamily="34" charset="0"/>
              </a:rPr>
              <a:t>of full yogic breathing as a program of pulmonary rehabilitation in addition to standard therapy of the patients with CHF and COPD is associated with significant decrease </a:t>
            </a:r>
            <a:r>
              <a:rPr lang="en-US" sz="3600" dirty="0" smtClean="0">
                <a:latin typeface="Tahoma" pitchFamily="34" charset="0"/>
                <a:ea typeface="Tahoma" pitchFamily="34" charset="0"/>
                <a:cs typeface="Tahoma" pitchFamily="34" charset="0"/>
              </a:rPr>
              <a:t>in points of CES and increase </a:t>
            </a:r>
            <a:r>
              <a:rPr lang="en-US" sz="3600" dirty="0">
                <a:latin typeface="Tahoma" pitchFamily="34" charset="0"/>
                <a:ea typeface="Tahoma" pitchFamily="34" charset="0"/>
                <a:cs typeface="Tahoma" pitchFamily="34" charset="0"/>
              </a:rPr>
              <a:t>of exercise </a:t>
            </a:r>
            <a:r>
              <a:rPr lang="en-US" sz="3600" dirty="0" smtClean="0">
                <a:latin typeface="Tahoma" pitchFamily="34" charset="0"/>
                <a:ea typeface="Tahoma" pitchFamily="34" charset="0"/>
                <a:cs typeface="Tahoma" pitchFamily="34" charset="0"/>
              </a:rPr>
              <a:t>tolerance.</a:t>
            </a:r>
            <a:endParaRPr lang="ru-RU" sz="3600" dirty="0">
              <a:latin typeface="Tahoma" pitchFamily="34" charset="0"/>
              <a:ea typeface="Tahoma" pitchFamily="34" charset="0"/>
              <a:cs typeface="Tahoma" pitchFamily="34" charset="0"/>
            </a:endParaRPr>
          </a:p>
          <a:p>
            <a:endParaRPr lang="ru-RU" sz="3000" dirty="0">
              <a:latin typeface="Tahoma" pitchFamily="34" charset="0"/>
              <a:ea typeface="Tahoma" pitchFamily="34" charset="0"/>
              <a:cs typeface="Tahoma" pitchFamily="34" charset="0"/>
            </a:endParaRPr>
          </a:p>
        </p:txBody>
      </p:sp>
      <p:sp>
        <p:nvSpPr>
          <p:cNvPr id="4" name="Прямоугольник 3"/>
          <p:cNvSpPr/>
          <p:nvPr/>
        </p:nvSpPr>
        <p:spPr>
          <a:xfrm>
            <a:off x="1513788" y="523368"/>
            <a:ext cx="29232458" cy="3046988"/>
          </a:xfrm>
          <a:prstGeom prst="rect">
            <a:avLst/>
          </a:prstGeom>
        </p:spPr>
        <p:txBody>
          <a:bodyPr wrap="square">
            <a:spAutoFit/>
          </a:bodyPr>
          <a:lstStyle/>
          <a:p>
            <a:pPr algn="ctr">
              <a:lnSpc>
                <a:spcPct val="200000"/>
              </a:lnSpc>
            </a:pPr>
            <a:r>
              <a:rPr lang="en-US" sz="4800" b="1" dirty="0">
                <a:latin typeface="Tahoma" pitchFamily="34" charset="0"/>
                <a:ea typeface="Tahoma" pitchFamily="34" charset="0"/>
                <a:cs typeface="Tahoma" pitchFamily="34" charset="0"/>
              </a:rPr>
              <a:t>Influence of pulmonary rehabilitation on clinical characteristics in patients with chronic heart failure and chronic obstructive pulmonary disease</a:t>
            </a:r>
            <a:endParaRPr lang="ru-RU" sz="4800" b="1" dirty="0">
              <a:latin typeface="Tahoma" pitchFamily="34" charset="0"/>
              <a:ea typeface="Tahoma" pitchFamily="34" charset="0"/>
              <a:cs typeface="Tahoma" pitchFamily="34" charset="0"/>
            </a:endParaRPr>
          </a:p>
        </p:txBody>
      </p:sp>
      <p:sp>
        <p:nvSpPr>
          <p:cNvPr id="9" name="TextBox 8"/>
          <p:cNvSpPr txBox="1"/>
          <p:nvPr/>
        </p:nvSpPr>
        <p:spPr>
          <a:xfrm>
            <a:off x="1211044" y="14002073"/>
            <a:ext cx="14330496" cy="1754326"/>
          </a:xfrm>
          <a:prstGeom prst="rect">
            <a:avLst/>
          </a:prstGeom>
          <a:noFill/>
        </p:spPr>
        <p:txBody>
          <a:bodyPr wrap="square" rtlCol="0">
            <a:spAutoFit/>
          </a:bodyPr>
          <a:lstStyle/>
          <a:p>
            <a:pPr algn="just"/>
            <a:r>
              <a:rPr lang="en-US" sz="3600" dirty="0">
                <a:latin typeface="Tahoma" pitchFamily="34" charset="0"/>
                <a:ea typeface="Tahoma" pitchFamily="34" charset="0"/>
                <a:cs typeface="Tahoma" pitchFamily="34" charset="0"/>
              </a:rPr>
              <a:t>T</a:t>
            </a:r>
            <a:r>
              <a:rPr lang="en-US" sz="3600" dirty="0" smtClean="0">
                <a:latin typeface="Tahoma" pitchFamily="34" charset="0"/>
                <a:ea typeface="Tahoma" pitchFamily="34" charset="0"/>
                <a:cs typeface="Tahoma" pitchFamily="34" charset="0"/>
              </a:rPr>
              <a:t>o </a:t>
            </a:r>
            <a:r>
              <a:rPr lang="en-US" sz="3600" dirty="0">
                <a:latin typeface="Tahoma" pitchFamily="34" charset="0"/>
                <a:ea typeface="Tahoma" pitchFamily="34" charset="0"/>
                <a:cs typeface="Tahoma" pitchFamily="34" charset="0"/>
              </a:rPr>
              <a:t>assess the influence of pulmonary rehabilitation on clinical characteristics in patients with chronic heart failure (CHF) and concomitant chronic obstructive pulmonary disease (COPD). </a:t>
            </a:r>
            <a:endParaRPr lang="ru-RU" sz="3600" dirty="0">
              <a:latin typeface="Tahoma" pitchFamily="34" charset="0"/>
              <a:ea typeface="Tahoma" pitchFamily="34" charset="0"/>
              <a:cs typeface="Tahoma" pitchFamily="34" charset="0"/>
            </a:endParaRPr>
          </a:p>
        </p:txBody>
      </p:sp>
      <p:sp>
        <p:nvSpPr>
          <p:cNvPr id="32" name="TextBox 31"/>
          <p:cNvSpPr txBox="1"/>
          <p:nvPr/>
        </p:nvSpPr>
        <p:spPr>
          <a:xfrm>
            <a:off x="4030755" y="44039150"/>
            <a:ext cx="8141181" cy="3046988"/>
          </a:xfrm>
          <a:prstGeom prst="rect">
            <a:avLst/>
          </a:prstGeom>
          <a:noFill/>
        </p:spPr>
        <p:txBody>
          <a:bodyPr wrap="square" rtlCol="0">
            <a:spAutoFit/>
          </a:bodyPr>
          <a:lstStyle/>
          <a:p>
            <a:pPr algn="just"/>
            <a:r>
              <a:rPr lang="en-US" sz="3200" dirty="0">
                <a:latin typeface="Tahoma" pitchFamily="34" charset="0"/>
                <a:ea typeface="Tahoma" pitchFamily="34" charset="0"/>
                <a:cs typeface="Tahoma" pitchFamily="34" charset="0"/>
              </a:rPr>
              <a:t>Calculation of points by clinical evaluation </a:t>
            </a:r>
            <a:r>
              <a:rPr lang="en-US" sz="3200" dirty="0" smtClean="0">
                <a:latin typeface="Tahoma" pitchFamily="34" charset="0"/>
                <a:ea typeface="Tahoma" pitchFamily="34" charset="0"/>
                <a:cs typeface="Tahoma" pitchFamily="34" charset="0"/>
              </a:rPr>
              <a:t>scale (CES), </a:t>
            </a:r>
            <a:r>
              <a:rPr lang="en-US" sz="3200" dirty="0">
                <a:latin typeface="Tahoma" pitchFamily="34" charset="0"/>
                <a:ea typeface="Tahoma" pitchFamily="34" charset="0"/>
                <a:cs typeface="Tahoma" pitchFamily="34" charset="0"/>
              </a:rPr>
              <a:t>6-minute walk </a:t>
            </a:r>
            <a:r>
              <a:rPr lang="en-US" sz="3200" dirty="0" smtClean="0">
                <a:latin typeface="Tahoma" pitchFamily="34" charset="0"/>
                <a:ea typeface="Tahoma" pitchFamily="34" charset="0"/>
                <a:cs typeface="Tahoma" pitchFamily="34" charset="0"/>
              </a:rPr>
              <a:t>test (with </a:t>
            </a:r>
            <a:r>
              <a:rPr lang="en-US" sz="3200" dirty="0">
                <a:latin typeface="Tahoma" pitchFamily="34" charset="0"/>
                <a:ea typeface="Tahoma" pitchFamily="34" charset="0"/>
                <a:cs typeface="Tahoma" pitchFamily="34" charset="0"/>
              </a:rPr>
              <a:t>the evaluation of dyspnea by the Borg scale) were performed in all patients on admission to the department and at discharge</a:t>
            </a:r>
            <a:endParaRPr lang="ru-RU" sz="3200" dirty="0">
              <a:latin typeface="Tahoma" pitchFamily="34" charset="0"/>
              <a:ea typeface="Tahoma" pitchFamily="34" charset="0"/>
              <a:cs typeface="Tahoma" pitchFamily="34" charset="0"/>
            </a:endParaRPr>
          </a:p>
          <a:p>
            <a:endParaRPr lang="ru-RU" sz="3200" dirty="0">
              <a:latin typeface="Tahoma" pitchFamily="34" charset="0"/>
              <a:ea typeface="Tahoma" pitchFamily="34" charset="0"/>
              <a:cs typeface="Tahoma" pitchFamily="34" charset="0"/>
            </a:endParaRPr>
          </a:p>
        </p:txBody>
      </p:sp>
      <p:sp>
        <p:nvSpPr>
          <p:cNvPr id="86" name="Содержимое 2"/>
          <p:cNvSpPr txBox="1">
            <a:spLocks/>
          </p:cNvSpPr>
          <p:nvPr/>
        </p:nvSpPr>
        <p:spPr>
          <a:xfrm>
            <a:off x="974082" y="18590317"/>
            <a:ext cx="14691699" cy="974020"/>
          </a:xfrm>
          <a:prstGeom prst="rect">
            <a:avLst/>
          </a:prstGeom>
        </p:spPr>
        <p:txBody>
          <a:bodyPr vert="horz" lIns="432054" tIns="216027" rIns="432054" bIns="216027" rtlCol="0">
            <a:noAutofit/>
          </a:bodyPr>
          <a:lstStyle/>
          <a:p>
            <a:pPr marL="0" marR="0" lvl="0" indent="0" algn="ctr" defTabSz="4320540" rtl="0" eaLnBrk="1" fontAlgn="auto" latinLnBrk="0" hangingPunct="1">
              <a:lnSpc>
                <a:spcPct val="100000"/>
              </a:lnSpc>
              <a:spcBef>
                <a:spcPct val="20000"/>
              </a:spcBef>
              <a:spcAft>
                <a:spcPts val="0"/>
              </a:spcAft>
              <a:buClrTx/>
              <a:buSzTx/>
              <a:buFont typeface="Arial" pitchFamily="34" charset="0"/>
              <a:buNone/>
              <a:tabLst/>
              <a:defRPr/>
            </a:pPr>
            <a:r>
              <a:rPr lang="en-US" sz="3600" b="1" dirty="0" smtClean="0">
                <a:latin typeface="Tahoma" pitchFamily="34" charset="0"/>
                <a:ea typeface="Tahoma" pitchFamily="34" charset="0"/>
                <a:cs typeface="Tahoma" pitchFamily="34" charset="0"/>
              </a:rPr>
              <a:t>In</a:t>
            </a:r>
            <a:r>
              <a:rPr kumimoji="0" lang="en-US" sz="3600" b="1" i="0" u="none" strike="noStrike" kern="1200" cap="none" spc="0" normalizeH="0" noProof="0" dirty="0" err="1" smtClean="0">
                <a:ln>
                  <a:noFill/>
                </a:ln>
                <a:effectLst/>
                <a:uLnTx/>
                <a:uFillTx/>
                <a:latin typeface="Tahoma" pitchFamily="34" charset="0"/>
                <a:ea typeface="Tahoma" pitchFamily="34" charset="0"/>
                <a:cs typeface="Tahoma" pitchFamily="34" charset="0"/>
              </a:rPr>
              <a:t>clusion</a:t>
            </a:r>
            <a:r>
              <a:rPr kumimoji="0" lang="en-US" sz="3600" b="1" i="0" u="none" strike="noStrike" kern="1200" cap="none" spc="0" normalizeH="0" noProof="0" dirty="0" smtClean="0">
                <a:ln>
                  <a:noFill/>
                </a:ln>
                <a:effectLst/>
                <a:uLnTx/>
                <a:uFillTx/>
                <a:latin typeface="Tahoma" pitchFamily="34" charset="0"/>
                <a:ea typeface="Tahoma" pitchFamily="34" charset="0"/>
                <a:cs typeface="Tahoma" pitchFamily="34" charset="0"/>
              </a:rPr>
              <a:t> criteria</a:t>
            </a:r>
            <a:endParaRPr kumimoji="0" lang="ru-RU" sz="3600" b="1" i="0" u="none" strike="noStrike" kern="1200" cap="none" spc="0" normalizeH="0" noProof="0" dirty="0">
              <a:ln>
                <a:noFill/>
              </a:ln>
              <a:effectLst/>
              <a:uLnTx/>
              <a:uFillTx/>
              <a:latin typeface="Tahoma" pitchFamily="34" charset="0"/>
              <a:ea typeface="Tahoma" pitchFamily="34" charset="0"/>
              <a:cs typeface="Tahoma" pitchFamily="34" charset="0"/>
            </a:endParaRPr>
          </a:p>
        </p:txBody>
      </p:sp>
      <p:sp>
        <p:nvSpPr>
          <p:cNvPr id="90" name="Содержимое 2"/>
          <p:cNvSpPr txBox="1">
            <a:spLocks/>
          </p:cNvSpPr>
          <p:nvPr/>
        </p:nvSpPr>
        <p:spPr>
          <a:xfrm>
            <a:off x="1432346" y="24447601"/>
            <a:ext cx="6166659" cy="6384709"/>
          </a:xfrm>
          <a:prstGeom prst="rect">
            <a:avLst/>
          </a:prstGeom>
        </p:spPr>
        <p:txBody>
          <a:bodyPr vert="horz" lIns="432054" tIns="216027" rIns="432054" bIns="216027" rtlCol="0">
            <a:normAutofit/>
          </a:bodyPr>
          <a:lstStyle/>
          <a:p>
            <a:pPr lvl="0" algn="just">
              <a:spcBef>
                <a:spcPct val="20000"/>
              </a:spcBef>
              <a:buFont typeface="Arial" pitchFamily="34" charset="0"/>
              <a:buChar char="•"/>
              <a:defRPr/>
            </a:pPr>
            <a:r>
              <a:rPr kumimoji="0" lang="ru-RU" sz="36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gastroesophageal</a:t>
            </a:r>
            <a:r>
              <a:rPr lang="en-US" sz="3600" dirty="0">
                <a:latin typeface="Tahoma" pitchFamily="34" charset="0"/>
                <a:ea typeface="Tahoma" pitchFamily="34" charset="0"/>
                <a:cs typeface="Tahoma" pitchFamily="34" charset="0"/>
              </a:rPr>
              <a:t> reflux </a:t>
            </a:r>
            <a:r>
              <a:rPr lang="en-US" sz="3600" dirty="0" smtClean="0">
                <a:latin typeface="Tahoma" pitchFamily="34" charset="0"/>
                <a:ea typeface="Tahoma" pitchFamily="34" charset="0"/>
                <a:cs typeface="Tahoma" pitchFamily="34" charset="0"/>
              </a:rPr>
              <a:t>disease</a:t>
            </a:r>
          </a:p>
          <a:p>
            <a:pPr lvl="0" algn="just">
              <a:spcBef>
                <a:spcPct val="20000"/>
              </a:spcBef>
              <a:buFont typeface="Arial" pitchFamily="34" charset="0"/>
              <a:buChar char="•"/>
              <a:defRPr/>
            </a:pPr>
            <a:r>
              <a:rPr kumimoji="0" lang="en-US" sz="36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diaphragmatic </a:t>
            </a:r>
            <a:r>
              <a:rPr lang="en-US" sz="3600" dirty="0" smtClean="0">
                <a:latin typeface="Tahoma" pitchFamily="34" charset="0"/>
                <a:ea typeface="Tahoma" pitchFamily="34" charset="0"/>
                <a:cs typeface="Tahoma" pitchFamily="34" charset="0"/>
              </a:rPr>
              <a:t>hernia</a:t>
            </a:r>
          </a:p>
          <a:p>
            <a:pPr lvl="0" algn="just">
              <a:spcBef>
                <a:spcPct val="20000"/>
              </a:spcBef>
              <a:buFont typeface="Arial" pitchFamily="34" charset="0"/>
              <a:buChar char="•"/>
              <a:defRPr/>
            </a:pP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cancer</a:t>
            </a:r>
          </a:p>
          <a:p>
            <a:pPr lvl="0" algn="just">
              <a:spcBef>
                <a:spcPct val="20000"/>
              </a:spcBef>
              <a:buFont typeface="Arial" pitchFamily="34" charset="0"/>
              <a:buChar char="•"/>
              <a:defRPr/>
            </a:pP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pregnancy</a:t>
            </a:r>
          </a:p>
          <a:p>
            <a:pPr lvl="0" algn="just">
              <a:spcBef>
                <a:spcPct val="20000"/>
              </a:spcBef>
              <a:buFont typeface="Arial" pitchFamily="34" charset="0"/>
              <a:buChar char="•"/>
              <a:defRPr/>
            </a:pPr>
            <a:r>
              <a:rPr lang="en-US" sz="3600" dirty="0">
                <a:latin typeface="Tahoma" pitchFamily="34" charset="0"/>
                <a:ea typeface="Tahoma" pitchFamily="34" charset="0"/>
                <a:cs typeface="Tahoma" pitchFamily="34" charset="0"/>
              </a:rPr>
              <a:t> cardiac </a:t>
            </a:r>
            <a:r>
              <a:rPr lang="en-US" sz="3600" dirty="0" smtClean="0">
                <a:latin typeface="Tahoma" pitchFamily="34" charset="0"/>
                <a:ea typeface="Tahoma" pitchFamily="34" charset="0"/>
                <a:cs typeface="Tahoma" pitchFamily="34" charset="0"/>
              </a:rPr>
              <a:t>surgery </a:t>
            </a:r>
            <a:r>
              <a:rPr lang="en-US" sz="3600" dirty="0">
                <a:latin typeface="Tahoma" pitchFamily="34" charset="0"/>
                <a:ea typeface="Tahoma" pitchFamily="34" charset="0"/>
                <a:cs typeface="Tahoma" pitchFamily="34" charset="0"/>
              </a:rPr>
              <a:t>within 90 days of enrollment</a:t>
            </a:r>
            <a:endParaRPr lang="en-US" sz="3600" dirty="0" smtClean="0">
              <a:latin typeface="Tahoma" pitchFamily="34" charset="0"/>
              <a:ea typeface="Tahoma" pitchFamily="34" charset="0"/>
              <a:cs typeface="Tahoma" pitchFamily="34" charset="0"/>
            </a:endParaRPr>
          </a:p>
          <a:p>
            <a:pPr lvl="0" algn="just">
              <a:spcBef>
                <a:spcPct val="20000"/>
              </a:spcBef>
              <a:buFont typeface="Arial" pitchFamily="34" charset="0"/>
              <a:buChar char="•"/>
              <a:defRPr/>
            </a:pPr>
            <a:endParaRPr lang="en-US" sz="3600" dirty="0" smtClean="0">
              <a:latin typeface="Tahoma" pitchFamily="34" charset="0"/>
              <a:ea typeface="Tahoma" pitchFamily="34" charset="0"/>
              <a:cs typeface="Tahoma" pitchFamily="34" charset="0"/>
            </a:endParaRPr>
          </a:p>
          <a:p>
            <a:pPr lvl="0">
              <a:spcBef>
                <a:spcPct val="20000"/>
              </a:spcBef>
              <a:buFont typeface="Arial" pitchFamily="34" charset="0"/>
              <a:buChar char="•"/>
              <a:defRPr/>
            </a:pPr>
            <a:endParaRPr kumimoji="0" lang="ru-RU" sz="3200" b="0" i="0" u="none" strike="noStrike" kern="1200" cap="none" spc="0" normalizeH="0" baseline="0" noProof="0" dirty="0">
              <a:ln>
                <a:noFill/>
              </a:ln>
              <a:effectLst/>
              <a:uLnTx/>
              <a:uFillTx/>
              <a:latin typeface="Tahoma" pitchFamily="34" charset="0"/>
              <a:ea typeface="Tahoma" pitchFamily="34" charset="0"/>
              <a:cs typeface="Tahoma" pitchFamily="34" charset="0"/>
            </a:endParaRPr>
          </a:p>
        </p:txBody>
      </p:sp>
      <p:pic>
        <p:nvPicPr>
          <p:cNvPr id="9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9397" y="12278833"/>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 name="Содержимое 2"/>
          <p:cNvSpPr txBox="1">
            <a:spLocks/>
          </p:cNvSpPr>
          <p:nvPr/>
        </p:nvSpPr>
        <p:spPr>
          <a:xfrm>
            <a:off x="16852006" y="17539294"/>
            <a:ext cx="13609512" cy="932159"/>
          </a:xfrm>
          <a:prstGeom prst="rect">
            <a:avLst/>
          </a:prstGeom>
        </p:spPr>
        <p:txBody>
          <a:bodyPr vert="horz" lIns="432054" tIns="216027" rIns="432054" bIns="216027" rtlCol="0">
            <a:noAutofit/>
          </a:bodyPr>
          <a:lstStyle/>
          <a:p>
            <a:pPr lvl="0" algn="just">
              <a:spcBef>
                <a:spcPct val="20000"/>
              </a:spcBef>
            </a:pPr>
            <a:r>
              <a:rPr lang="en-US" sz="2400" dirty="0" smtClean="0">
                <a:latin typeface="Tahoma" pitchFamily="34" charset="0"/>
                <a:ea typeface="Tahoma" pitchFamily="34" charset="0"/>
                <a:cs typeface="Tahoma" pitchFamily="34" charset="0"/>
              </a:rPr>
              <a:t>Statistically significant difference in parameters at baseline and at discharge </a:t>
            </a:r>
            <a:r>
              <a:rPr lang="ru-RU"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p&lt;0.05</a:t>
            </a:r>
            <a:r>
              <a:rPr lang="ru-RU" sz="2400" dirty="0" smtClean="0">
                <a:latin typeface="Tahoma" pitchFamily="34" charset="0"/>
                <a:ea typeface="Tahoma" pitchFamily="34" charset="0"/>
                <a:cs typeface="Tahoma" pitchFamily="34" charset="0"/>
              </a:rPr>
              <a:t>)</a:t>
            </a:r>
            <a:endParaRPr lang="en-US" sz="2400" dirty="0" smtClean="0">
              <a:latin typeface="Tahoma" pitchFamily="34" charset="0"/>
              <a:ea typeface="Tahoma" pitchFamily="34" charset="0"/>
              <a:cs typeface="Tahoma" pitchFamily="34" charset="0"/>
            </a:endParaRPr>
          </a:p>
          <a:p>
            <a:pPr algn="just">
              <a:spcBef>
                <a:spcPct val="20000"/>
              </a:spcBef>
            </a:pPr>
            <a:r>
              <a:rPr lang="en-US" sz="2400" dirty="0">
                <a:latin typeface="Tahoma" pitchFamily="34" charset="0"/>
                <a:ea typeface="Tahoma" pitchFamily="34" charset="0"/>
                <a:cs typeface="Tahoma" pitchFamily="34" charset="0"/>
              </a:rPr>
              <a:t>Statistically significant difference </a:t>
            </a:r>
            <a:r>
              <a:rPr lang="en-US" sz="2400" dirty="0" smtClean="0">
                <a:latin typeface="Tahoma" pitchFamily="34" charset="0"/>
                <a:ea typeface="Tahoma" pitchFamily="34" charset="0"/>
                <a:cs typeface="Tahoma" pitchFamily="34" charset="0"/>
              </a:rPr>
              <a:t>between CG and IG </a:t>
            </a:r>
            <a:r>
              <a:rPr lang="ru-RU" sz="2400" dirty="0" smtClean="0">
                <a:latin typeface="Tahoma" pitchFamily="34" charset="0"/>
                <a:ea typeface="Tahoma" pitchFamily="34" charset="0"/>
                <a:cs typeface="Tahoma" pitchFamily="34" charset="0"/>
              </a:rPr>
              <a:t>(</a:t>
            </a:r>
            <a:r>
              <a:rPr lang="en-US" sz="2400" dirty="0">
                <a:latin typeface="Tahoma" pitchFamily="34" charset="0"/>
                <a:ea typeface="Tahoma" pitchFamily="34" charset="0"/>
                <a:cs typeface="Tahoma" pitchFamily="34" charset="0"/>
              </a:rPr>
              <a:t>p&lt;0.05</a:t>
            </a:r>
            <a:r>
              <a:rPr lang="ru-RU" sz="2400" dirty="0">
                <a:latin typeface="Tahoma" pitchFamily="34" charset="0"/>
                <a:ea typeface="Tahoma" pitchFamily="34" charset="0"/>
                <a:cs typeface="Tahoma" pitchFamily="34" charset="0"/>
              </a:rPr>
              <a:t>)</a:t>
            </a:r>
            <a:endParaRPr lang="en-US" sz="2400" dirty="0">
              <a:latin typeface="Tahoma" pitchFamily="34" charset="0"/>
              <a:ea typeface="Tahoma" pitchFamily="34" charset="0"/>
              <a:cs typeface="Tahoma" pitchFamily="34" charset="0"/>
            </a:endParaRPr>
          </a:p>
          <a:p>
            <a:pPr lvl="0" algn="just">
              <a:spcBef>
                <a:spcPct val="20000"/>
              </a:spcBef>
            </a:pPr>
            <a:endParaRPr lang="en-US" sz="2400" dirty="0" smtClean="0">
              <a:latin typeface="Tahoma" pitchFamily="34" charset="0"/>
              <a:ea typeface="Tahoma" pitchFamily="34" charset="0"/>
              <a:cs typeface="Tahoma" pitchFamily="34" charset="0"/>
            </a:endParaRPr>
          </a:p>
          <a:p>
            <a:pPr lvl="0" algn="just">
              <a:spcBef>
                <a:spcPct val="20000"/>
              </a:spcBef>
            </a:pPr>
            <a:endParaRPr lang="ru-RU" sz="2400" dirty="0">
              <a:latin typeface="Tahoma" pitchFamily="34" charset="0"/>
              <a:ea typeface="Tahoma" pitchFamily="34" charset="0"/>
              <a:cs typeface="Tahoma" pitchFamily="34" charset="0"/>
            </a:endParaRPr>
          </a:p>
        </p:txBody>
      </p:sp>
      <p:pic>
        <p:nvPicPr>
          <p:cNvPr id="9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17583" y="17468608"/>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5"/>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5009441" y="13575168"/>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5"/>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16622711" y="18223516"/>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96673" y="21756666"/>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 name="Picture 5"/>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5076759" y="22271680"/>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53490" y="22271680"/>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 name="Picture 5"/>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17134347" y="27396171"/>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 name="Picture 5"/>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5352032" y="29849835"/>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 name="Picture 5"/>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16712696" y="36692527"/>
            <a:ext cx="652463" cy="85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p:cNvSpPr/>
          <p:nvPr/>
        </p:nvSpPr>
        <p:spPr>
          <a:xfrm>
            <a:off x="8930244" y="5198374"/>
            <a:ext cx="16199745" cy="1200329"/>
          </a:xfrm>
          <a:prstGeom prst="rect">
            <a:avLst/>
          </a:prstGeom>
        </p:spPr>
        <p:txBody>
          <a:bodyPr>
            <a:spAutoFit/>
          </a:bodyPr>
          <a:lstStyle/>
          <a:p>
            <a:pPr algn="ctr"/>
            <a:r>
              <a:rPr lang="en-US" sz="3600" dirty="0" err="1">
                <a:latin typeface="Tahoma" pitchFamily="34" charset="0"/>
                <a:ea typeface="Tahoma" pitchFamily="34" charset="0"/>
                <a:cs typeface="Tahoma" pitchFamily="34" charset="0"/>
              </a:rPr>
              <a:t>Shupyk</a:t>
            </a:r>
            <a:r>
              <a:rPr lang="en-US" sz="3600" dirty="0">
                <a:latin typeface="Tahoma" pitchFamily="34" charset="0"/>
                <a:ea typeface="Tahoma" pitchFamily="34" charset="0"/>
                <a:cs typeface="Tahoma" pitchFamily="34" charset="0"/>
              </a:rPr>
              <a:t> National Medical </a:t>
            </a:r>
            <a:r>
              <a:rPr lang="en-US" sz="3600" dirty="0" smtClean="0">
                <a:latin typeface="Tahoma" pitchFamily="34" charset="0"/>
                <a:ea typeface="Tahoma" pitchFamily="34" charset="0"/>
                <a:cs typeface="Tahoma" pitchFamily="34" charset="0"/>
              </a:rPr>
              <a:t>Academy, Kyiv, Ukraine</a:t>
            </a:r>
            <a:r>
              <a:rPr lang="en-US" sz="3600" dirty="0">
                <a:latin typeface="Tahoma" pitchFamily="34" charset="0"/>
                <a:ea typeface="Tahoma" pitchFamily="34" charset="0"/>
                <a:cs typeface="Tahoma" pitchFamily="34" charset="0"/>
              </a:rPr>
              <a:t/>
            </a:r>
            <a:br>
              <a:rPr lang="en-US" sz="3600" dirty="0">
                <a:latin typeface="Tahoma" pitchFamily="34" charset="0"/>
                <a:ea typeface="Tahoma" pitchFamily="34" charset="0"/>
                <a:cs typeface="Tahoma" pitchFamily="34" charset="0"/>
              </a:rPr>
            </a:br>
            <a:r>
              <a:rPr lang="en-US" sz="3600" dirty="0" err="1">
                <a:latin typeface="Tahoma" pitchFamily="34" charset="0"/>
                <a:ea typeface="Tahoma" pitchFamily="34" charset="0"/>
                <a:cs typeface="Tahoma" pitchFamily="34" charset="0"/>
              </a:rPr>
              <a:t>Radiodiagnostic</a:t>
            </a:r>
            <a:r>
              <a:rPr lang="en-US" sz="3600" dirty="0">
                <a:latin typeface="Tahoma" pitchFamily="34" charset="0"/>
                <a:ea typeface="Tahoma" pitchFamily="34" charset="0"/>
                <a:cs typeface="Tahoma" pitchFamily="34" charset="0"/>
              </a:rPr>
              <a:t> Department</a:t>
            </a:r>
            <a:endParaRPr lang="ru-RU" sz="3600" dirty="0">
              <a:latin typeface="Tahoma" pitchFamily="34" charset="0"/>
              <a:ea typeface="Tahoma" pitchFamily="34" charset="0"/>
              <a:cs typeface="Tahoma" pitchFamily="34" charset="0"/>
            </a:endParaRPr>
          </a:p>
        </p:txBody>
      </p:sp>
      <p:sp>
        <p:nvSpPr>
          <p:cNvPr id="11" name="Прямоугольник 10"/>
          <p:cNvSpPr/>
          <p:nvPr/>
        </p:nvSpPr>
        <p:spPr>
          <a:xfrm>
            <a:off x="1126480" y="8975625"/>
            <a:ext cx="14501911" cy="2308324"/>
          </a:xfrm>
          <a:prstGeom prst="rect">
            <a:avLst/>
          </a:prstGeom>
        </p:spPr>
        <p:txBody>
          <a:bodyPr wrap="square">
            <a:spAutoFit/>
          </a:bodyPr>
          <a:lstStyle/>
          <a:p>
            <a:pPr algn="just"/>
            <a:r>
              <a:rPr lang="en-US" sz="3600" dirty="0">
                <a:latin typeface="Tahoma" pitchFamily="34" charset="0"/>
                <a:ea typeface="Tahoma" pitchFamily="34" charset="0"/>
                <a:cs typeface="Tahoma" pitchFamily="34" charset="0"/>
              </a:rPr>
              <a:t>The improvement of treatment strategies in patients with COPD and especially with comorbid pathology should provide rational conversion of standard schemes of therapy and rehabilitation in accordance with their clinical, pathogenic, functional and economic feasibility. </a:t>
            </a:r>
            <a:endParaRPr lang="ru-RU" sz="3600" dirty="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6523</TotalTime>
  <Words>475</Words>
  <Application>Microsoft Office PowerPoint</Application>
  <PresentationFormat>Произвольный</PresentationFormat>
  <Paragraphs>55</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Эдуард</dc:creator>
  <cp:lastModifiedBy>Anna</cp:lastModifiedBy>
  <cp:revision>188</cp:revision>
  <dcterms:created xsi:type="dcterms:W3CDTF">2013-11-21T17:34:39Z</dcterms:created>
  <dcterms:modified xsi:type="dcterms:W3CDTF">2018-04-09T18:49:35Z</dcterms:modified>
</cp:coreProperties>
</file>